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1" r:id="rId5"/>
    <p:sldMasterId id="2147483654" r:id="rId6"/>
  </p:sldMasterIdLst>
  <p:notesMasterIdLst>
    <p:notesMasterId r:id="rId48"/>
  </p:notesMasterIdLst>
  <p:handoutMasterIdLst>
    <p:handoutMasterId r:id="rId49"/>
  </p:handoutMasterIdLst>
  <p:sldIdLst>
    <p:sldId id="338" r:id="rId7"/>
    <p:sldId id="494" r:id="rId8"/>
    <p:sldId id="537" r:id="rId9"/>
    <p:sldId id="650" r:id="rId10"/>
    <p:sldId id="538" r:id="rId11"/>
    <p:sldId id="539" r:id="rId12"/>
    <p:sldId id="540" r:id="rId13"/>
    <p:sldId id="542" r:id="rId14"/>
    <p:sldId id="544" r:id="rId15"/>
    <p:sldId id="545" r:id="rId16"/>
    <p:sldId id="566" r:id="rId17"/>
    <p:sldId id="546" r:id="rId18"/>
    <p:sldId id="547" r:id="rId19"/>
    <p:sldId id="548" r:id="rId20"/>
    <p:sldId id="549" r:id="rId21"/>
    <p:sldId id="550" r:id="rId22"/>
    <p:sldId id="655" r:id="rId23"/>
    <p:sldId id="552" r:id="rId24"/>
    <p:sldId id="553" r:id="rId25"/>
    <p:sldId id="554" r:id="rId26"/>
    <p:sldId id="629" r:id="rId27"/>
    <p:sldId id="630" r:id="rId28"/>
    <p:sldId id="631" r:id="rId29"/>
    <p:sldId id="632" r:id="rId30"/>
    <p:sldId id="633" r:id="rId31"/>
    <p:sldId id="634" r:id="rId32"/>
    <p:sldId id="635" r:id="rId33"/>
    <p:sldId id="636" r:id="rId34"/>
    <p:sldId id="648" r:id="rId35"/>
    <p:sldId id="637" r:id="rId36"/>
    <p:sldId id="646" r:id="rId37"/>
    <p:sldId id="639" r:id="rId38"/>
    <p:sldId id="640" r:id="rId39"/>
    <p:sldId id="641" r:id="rId40"/>
    <p:sldId id="649" r:id="rId41"/>
    <p:sldId id="642" r:id="rId42"/>
    <p:sldId id="643" r:id="rId43"/>
    <p:sldId id="644" r:id="rId44"/>
    <p:sldId id="645" r:id="rId45"/>
    <p:sldId id="654" r:id="rId46"/>
    <p:sldId id="651" r:id="rId47"/>
  </p:sldIdLst>
  <p:sldSz cx="9144000" cy="6858000" type="screen4x3"/>
  <p:notesSz cx="9939338" cy="6807200"/>
  <p:custDataLst>
    <p:tags r:id="rId50"/>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p15:clr>
            <a:srgbClr val="A4A3A4"/>
          </p15:clr>
        </p15:guide>
        <p15:guide id="2" pos="2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EA4C3-EFF0-4000-A33D-36191E39124D}" v="1" dt="2022-09-10T11:30:43.081"/>
    <p1510:client id="{951524C3-7C79-4AF5-BD05-8CE2CC4A3BBD}" v="3" dt="2022-09-05T18:00:14.598"/>
    <p1510:client id="{BD9C6AEF-442B-4127-9DE2-403FE7F66208}" v="4" dt="2022-09-16T16:01:55.4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72" autoAdjust="0"/>
    <p:restoredTop sz="95250" autoAdjust="0"/>
  </p:normalViewPr>
  <p:slideViewPr>
    <p:cSldViewPr snapToObjects="1" showGuides="1">
      <p:cViewPr varScale="1">
        <p:scale>
          <a:sx n="90" d="100"/>
          <a:sy n="90" d="100"/>
        </p:scale>
        <p:origin x="1242" y="90"/>
      </p:cViewPr>
      <p:guideLst>
        <p:guide orient="horz" pos="2614"/>
        <p:guide pos="2200"/>
      </p:guideLst>
    </p:cSldViewPr>
  </p:slideViewPr>
  <p:notesTextViewPr>
    <p:cViewPr>
      <p:scale>
        <a:sx n="3" d="2"/>
        <a:sy n="3" d="2"/>
      </p:scale>
      <p:origin x="0" y="0"/>
    </p:cViewPr>
  </p:notesTextViewPr>
  <p:sorterViewPr>
    <p:cViewPr>
      <p:scale>
        <a:sx n="98" d="100"/>
        <a:sy n="9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tags" Target="tags/tag1.xml"/><Relationship Id="rId55"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kar Malviya-eDUS000254" userId="S::edus000254_learning.educlaas.com#ext#@lh.onmicrosoft.com::139cf510-308b-4acd-963a-f69d34806330" providerId="AD" clId="Web-{371EA4C3-EFF0-4000-A33D-36191E39124D}"/>
    <pc:docChg chg="modSld">
      <pc:chgData name="Sanskar Malviya-eDUS000254" userId="S::edus000254_learning.educlaas.com#ext#@lh.onmicrosoft.com::139cf510-308b-4acd-963a-f69d34806330" providerId="AD" clId="Web-{371EA4C3-EFF0-4000-A33D-36191E39124D}" dt="2022-09-10T11:30:43.081" v="0" actId="1076"/>
      <pc:docMkLst>
        <pc:docMk/>
      </pc:docMkLst>
      <pc:sldChg chg="modSp">
        <pc:chgData name="Sanskar Malviya-eDUS000254" userId="S::edus000254_learning.educlaas.com#ext#@lh.onmicrosoft.com::139cf510-308b-4acd-963a-f69d34806330" providerId="AD" clId="Web-{371EA4C3-EFF0-4000-A33D-36191E39124D}" dt="2022-09-10T11:30:43.081" v="0" actId="1076"/>
        <pc:sldMkLst>
          <pc:docMk/>
          <pc:sldMk cId="0" sldId="338"/>
        </pc:sldMkLst>
        <pc:spChg chg="mod">
          <ac:chgData name="Sanskar Malviya-eDUS000254" userId="S::edus000254_learning.educlaas.com#ext#@lh.onmicrosoft.com::139cf510-308b-4acd-963a-f69d34806330" providerId="AD" clId="Web-{371EA4C3-EFF0-4000-A33D-36191E39124D}" dt="2022-09-10T11:30:43.081" v="0" actId="1076"/>
          <ac:spMkLst>
            <pc:docMk/>
            <pc:sldMk cId="0" sldId="338"/>
            <ac:spMk id="15362" creationId="{D0F0A00E-823B-4851-B915-47C782B33BD2}"/>
          </ac:spMkLst>
        </pc:spChg>
      </pc:sldChg>
    </pc:docChg>
  </pc:docChgLst>
  <pc:docChgLst>
    <pc:chgData name="Rudransh Panchal-eDUS000249" userId="S::edus000249_learning.educlaas.com#ext#@lh.onmicrosoft.com::3dcdc64a-817b-4fa7-af53-09b5a8e2ac43" providerId="AD" clId="Web-{951524C3-7C79-4AF5-BD05-8CE2CC4A3BBD}"/>
    <pc:docChg chg="modSld">
      <pc:chgData name="Rudransh Panchal-eDUS000249" userId="S::edus000249_learning.educlaas.com#ext#@lh.onmicrosoft.com::3dcdc64a-817b-4fa7-af53-09b5a8e2ac43" providerId="AD" clId="Web-{951524C3-7C79-4AF5-BD05-8CE2CC4A3BBD}" dt="2022-09-05T18:00:14.598" v="2" actId="1076"/>
      <pc:docMkLst>
        <pc:docMk/>
      </pc:docMkLst>
      <pc:sldChg chg="modSp">
        <pc:chgData name="Rudransh Panchal-eDUS000249" userId="S::edus000249_learning.educlaas.com#ext#@lh.onmicrosoft.com::3dcdc64a-817b-4fa7-af53-09b5a8e2ac43" providerId="AD" clId="Web-{951524C3-7C79-4AF5-BD05-8CE2CC4A3BBD}" dt="2022-09-05T18:00:14.598" v="2" actId="1076"/>
        <pc:sldMkLst>
          <pc:docMk/>
          <pc:sldMk cId="0" sldId="338"/>
        </pc:sldMkLst>
        <pc:spChg chg="mod">
          <ac:chgData name="Rudransh Panchal-eDUS000249" userId="S::edus000249_learning.educlaas.com#ext#@lh.onmicrosoft.com::3dcdc64a-817b-4fa7-af53-09b5a8e2ac43" providerId="AD" clId="Web-{951524C3-7C79-4AF5-BD05-8CE2CC4A3BBD}" dt="2022-09-05T18:00:14.598" v="2" actId="1076"/>
          <ac:spMkLst>
            <pc:docMk/>
            <pc:sldMk cId="0" sldId="338"/>
            <ac:spMk id="15362" creationId="{D0F0A00E-823B-4851-B915-47C782B33BD2}"/>
          </ac:spMkLst>
        </pc:spChg>
      </pc:sldChg>
    </pc:docChg>
  </pc:docChgLst>
  <pc:docChgLst>
    <pc:chgData name="Ayush Sahu-bdse1121-007" userId="S::bdse1121-007_learning.educlaas.com#ext#@lh.onmicrosoft.com::6a7af307-8b48-44f2-9b88-8335617c7eae" providerId="AD" clId="Web-{BD9C6AEF-442B-4127-9DE2-403FE7F66208}"/>
    <pc:docChg chg="modSld">
      <pc:chgData name="Ayush Sahu-bdse1121-007" userId="S::bdse1121-007_learning.educlaas.com#ext#@lh.onmicrosoft.com::6a7af307-8b48-44f2-9b88-8335617c7eae" providerId="AD" clId="Web-{BD9C6AEF-442B-4127-9DE2-403FE7F66208}" dt="2022-09-16T16:01:55.450" v="3" actId="20577"/>
      <pc:docMkLst>
        <pc:docMk/>
      </pc:docMkLst>
      <pc:sldChg chg="modSp">
        <pc:chgData name="Ayush Sahu-bdse1121-007" userId="S::bdse1121-007_learning.educlaas.com#ext#@lh.onmicrosoft.com::6a7af307-8b48-44f2-9b88-8335617c7eae" providerId="AD" clId="Web-{BD9C6AEF-442B-4127-9DE2-403FE7F66208}" dt="2022-09-16T16:01:55.450" v="3" actId="20577"/>
        <pc:sldMkLst>
          <pc:docMk/>
          <pc:sldMk cId="0" sldId="338"/>
        </pc:sldMkLst>
        <pc:spChg chg="mod">
          <ac:chgData name="Ayush Sahu-bdse1121-007" userId="S::bdse1121-007_learning.educlaas.com#ext#@lh.onmicrosoft.com::6a7af307-8b48-44f2-9b88-8335617c7eae" providerId="AD" clId="Web-{BD9C6AEF-442B-4127-9DE2-403FE7F66208}" dt="2022-09-16T16:01:55.450" v="3" actId="20577"/>
          <ac:spMkLst>
            <pc:docMk/>
            <pc:sldMk cId="0" sldId="338"/>
            <ac:spMk id="7" creationId="{3AAE6609-8189-419A-853E-0A3E5EB230F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12/24/2022</a:t>
            </a:fld>
            <a:endParaRPr lang="en-US" altLang="en-US"/>
          </a:p>
        </p:txBody>
      </p:sp>
      <p:sp>
        <p:nvSpPr>
          <p:cNvPr id="4" name="Footer Placeholder 3">
            <a:extLst>
              <a:ext uri="{FF2B5EF4-FFF2-40B4-BE49-F238E27FC236}">
                <a16:creationId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12/24/2022</a:t>
            </a:fld>
            <a:endParaRPr lang="en-US" altLang="en-US"/>
          </a:p>
        </p:txBody>
      </p:sp>
      <p:sp>
        <p:nvSpPr>
          <p:cNvPr id="4" name="Slide Image Placeholder 3">
            <a:extLst>
              <a:ext uri="{FF2B5EF4-FFF2-40B4-BE49-F238E27FC236}">
                <a16:creationId xmlns:a16="http://schemas.microsoft.com/office/drawing/2014/main" id="{D456ECF8-1E2B-455B-9DC0-85BB74547141}"/>
              </a:ext>
            </a:extLst>
          </p:cNvPr>
          <p:cNvSpPr>
            <a:spLocks noGrp="1" noRot="1" noChangeAspect="1"/>
          </p:cNvSpPr>
          <p:nvPr>
            <p:ph type="sldImg" idx="2"/>
          </p:nvPr>
        </p:nvSpPr>
        <p:spPr>
          <a:xfrm>
            <a:off x="3268663" y="511175"/>
            <a:ext cx="34020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371914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5328-E967-D300-201A-64357C438E9F}"/>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64301F-128E-A42C-350A-E2C74438C45A}"/>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78920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CC49FBEB-E28E-467F-B589-B691FC552E9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28600"/>
            <a:ext cx="88947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F914CA09-5CA4-434F-9526-F5E0FC74C1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89738" y="252413"/>
            <a:ext cx="20812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 id="2147483658"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0"/>
            <a:ext cx="3048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263" y="1027113"/>
            <a:ext cx="25987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45469" y="2075268"/>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GB" sz="1800" dirty="0">
                <a:effectLst/>
                <a:latin typeface="Open Sans"/>
                <a:ea typeface="Calibri" panose="020F0502020204030204" pitchFamily="34" charset="0"/>
              </a:rPr>
              <a:t>Advanced Programming</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0"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dirty="0">
                <a:solidFill>
                  <a:srgbClr val="93176C"/>
                </a:solidFill>
                <a:latin typeface="Calibri" panose="020F0502020204030204" pitchFamily="34" charset="0"/>
              </a:rPr>
              <a:t>Module Project</a:t>
            </a:r>
            <a:endParaRPr lang="en-GB" altLang="en-US" sz="1500" dirty="0">
              <a:solidFill>
                <a:srgbClr val="93176C"/>
              </a:solidFill>
              <a:latin typeface="Calibri" panose="020F0502020204030204" pitchFamily="34" charset="0"/>
            </a:endParaRPr>
          </a:p>
        </p:txBody>
      </p:sp>
      <p:sp>
        <p:nvSpPr>
          <p:cNvPr id="5" name="Title 1">
            <a:extLst>
              <a:ext uri="{FF2B5EF4-FFF2-40B4-BE49-F238E27FC236}">
                <a16:creationId xmlns:a16="http://schemas.microsoft.com/office/drawing/2014/main" id="{3D1E2B7E-1984-4A38-B999-D3FC5F0148C2}"/>
              </a:ext>
            </a:extLst>
          </p:cNvPr>
          <p:cNvSpPr txBox="1">
            <a:spLocks/>
          </p:cNvSpPr>
          <p:nvPr/>
        </p:nvSpPr>
        <p:spPr bwMode="auto">
          <a:xfrm>
            <a:off x="3175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a:t>
            </a:r>
            <a:r>
              <a:rPr lang="en-US" sz="1600" b="0" i="0" u="none" strike="noStrike" dirty="0">
                <a:solidFill>
                  <a:srgbClr val="000000"/>
                </a:solidFill>
                <a:effectLst/>
                <a:latin typeface="Calibri (Body)"/>
              </a:rPr>
              <a:t>14/11/2022</a:t>
            </a:r>
            <a:r>
              <a:rPr lang="en-US" sz="1400" dirty="0"/>
              <a:t> </a:t>
            </a:r>
            <a:endParaRPr lang="en-US" altLang="en-US" sz="1400" b="1" dirty="0">
              <a:latin typeface="+mn-lt"/>
            </a:endParaRPr>
          </a:p>
          <a:p>
            <a:pPr>
              <a:lnSpc>
                <a:spcPts val="1800"/>
              </a:lnSpc>
              <a:spcBef>
                <a:spcPts val="200"/>
              </a:spcBef>
              <a:spcAft>
                <a:spcPts val="200"/>
              </a:spcAft>
              <a:defRPr/>
            </a:pPr>
            <a:r>
              <a:rPr lang="en-US" altLang="en-US" sz="1400" b="1" dirty="0">
                <a:latin typeface="+mn-lt"/>
              </a:rPr>
              <a:t>End Date		:</a:t>
            </a:r>
            <a:r>
              <a:rPr lang="en-US" altLang="en-US" sz="1400" b="1">
                <a:latin typeface="+mn-lt"/>
              </a:rPr>
              <a:t>	</a:t>
            </a:r>
            <a:r>
              <a:rPr lang="en-US" altLang="en-US" sz="1600">
                <a:solidFill>
                  <a:srgbClr val="000000"/>
                </a:solidFill>
                <a:latin typeface="Calibri (Body)"/>
              </a:rPr>
              <a:t>14/11/2022</a:t>
            </a:r>
            <a:endParaRPr lang="en-US" altLang="en-US" sz="1400" b="1" dirty="0">
              <a:latin typeface="+mn-lt"/>
            </a:endParaRPr>
          </a:p>
          <a:p>
            <a:pPr>
              <a:lnSpc>
                <a:spcPts val="1800"/>
              </a:lnSpc>
              <a:spcBef>
                <a:spcPts val="200"/>
              </a:spcBef>
              <a:spcAft>
                <a:spcPts val="200"/>
              </a:spcAft>
              <a:defRPr/>
            </a:pPr>
            <a:r>
              <a:rPr lang="en-US" altLang="en-US" sz="1400" b="1" dirty="0">
                <a:latin typeface="+mn-lt"/>
              </a:rPr>
              <a:t>Submission Date	:	</a:t>
            </a:r>
            <a:r>
              <a:rPr lang="en-US" altLang="en-US" sz="1600" dirty="0">
                <a:solidFill>
                  <a:srgbClr val="000000"/>
                </a:solidFill>
                <a:latin typeface="Calibri (Body)"/>
              </a:rPr>
              <a:t>12/12/2022</a:t>
            </a:r>
            <a:r>
              <a:rPr lang="en-US" sz="1400" dirty="0"/>
              <a:t> </a:t>
            </a:r>
            <a:endParaRPr lang="en-US" altLang="en-US" sz="1400" dirty="0">
              <a:latin typeface="+mn-lt"/>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7463" y="3933825"/>
            <a:ext cx="7345363" cy="549275"/>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600" b="1" dirty="0">
                <a:latin typeface="+mn-lt"/>
              </a:rPr>
              <a:t>Module: </a:t>
            </a:r>
            <a:r>
              <a:rPr lang="en-US" altLang="en-US" sz="1600" dirty="0">
                <a:latin typeface="+mn-lt"/>
              </a:rPr>
              <a:t> </a:t>
            </a:r>
            <a:r>
              <a:rPr lang="en-US" sz="1600" b="1" i="0" dirty="0">
                <a:solidFill>
                  <a:srgbClr val="555555"/>
                </a:solidFill>
                <a:effectLst/>
                <a:latin typeface="Nunito Sans" pitchFamily="2" charset="0"/>
              </a:rPr>
              <a:t>Web Development Using Platforms</a:t>
            </a:r>
          </a:p>
          <a:p>
            <a:pPr>
              <a:lnSpc>
                <a:spcPts val="1800"/>
              </a:lnSpc>
              <a:spcBef>
                <a:spcPts val="200"/>
              </a:spcBef>
              <a:spcAft>
                <a:spcPts val="200"/>
              </a:spcAft>
              <a:defRPr/>
            </a:pPr>
            <a:endParaRPr lang="en-US" altLang="en-US" sz="1600" dirty="0">
              <a:latin typeface="+mn-lt"/>
            </a:endParaRPr>
          </a:p>
        </p:txBody>
      </p:sp>
      <p:sp>
        <p:nvSpPr>
          <p:cNvPr id="7" name="Title 1">
            <a:extLst>
              <a:ext uri="{FF2B5EF4-FFF2-40B4-BE49-F238E27FC236}">
                <a16:creationId xmlns:a16="http://schemas.microsoft.com/office/drawing/2014/main" id="{3AAE6609-8189-419A-853E-0A3E5EB230FA}"/>
              </a:ext>
            </a:extLst>
          </p:cNvPr>
          <p:cNvSpPr txBox="1">
            <a:spLocks/>
          </p:cNvSpPr>
          <p:nvPr/>
        </p:nvSpPr>
        <p:spPr bwMode="auto">
          <a:xfrm>
            <a:off x="4508500" y="4724400"/>
            <a:ext cx="4324350" cy="1008063"/>
          </a:xfrm>
          <a:prstGeom prst="rect">
            <a:avLst/>
          </a:prstGeom>
          <a:solidFill>
            <a:schemeClr val="bg1">
              <a:lumMod val="95000"/>
            </a:schemeClr>
          </a:solidFill>
          <a:ln>
            <a:noFill/>
          </a:ln>
        </p:spPr>
        <p:txBody>
          <a:bodyPr lIns="91440" tIns="45720" rIns="91440" bIns="45720" anchor="t"/>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ea typeface="ヒラギノ角ゴ Pro W3"/>
              </a:rPr>
              <a:t>Learner Name	:Chathushi Jayarathna</a:t>
            </a:r>
            <a:endParaRPr lang="en-US" altLang="en-US" sz="1400" b="1" dirty="0">
              <a:latin typeface="+mn-lt"/>
            </a:endParaRPr>
          </a:p>
          <a:p>
            <a:pPr>
              <a:lnSpc>
                <a:spcPts val="1800"/>
              </a:lnSpc>
              <a:spcBef>
                <a:spcPts val="200"/>
              </a:spcBef>
              <a:spcAft>
                <a:spcPts val="200"/>
              </a:spcAft>
              <a:defRPr/>
            </a:pPr>
            <a:r>
              <a:rPr lang="en-US" altLang="en-US" sz="1400" b="1" dirty="0">
                <a:latin typeface="+mn-lt"/>
              </a:rPr>
              <a:t>Enrollment ID	:</a:t>
            </a:r>
          </a:p>
          <a:p>
            <a:pPr>
              <a:lnSpc>
                <a:spcPts val="1800"/>
              </a:lnSpc>
              <a:spcBef>
                <a:spcPts val="200"/>
              </a:spcBef>
              <a:spcAft>
                <a:spcPts val="200"/>
              </a:spcAft>
              <a:defRPr/>
            </a:pPr>
            <a:r>
              <a:rPr lang="en-US" altLang="en-US" sz="1400" b="1" dirty="0">
                <a:latin typeface="+mn-lt"/>
              </a:rPr>
              <a:t>Presentation Date	:  </a:t>
            </a:r>
            <a:endParaRPr lang="en-US" altLang="en-US" sz="16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6" name="Rectangle 5">
            <a:extLst>
              <a:ext uri="{FF2B5EF4-FFF2-40B4-BE49-F238E27FC236}">
                <a16:creationId xmlns:a16="http://schemas.microsoft.com/office/drawing/2014/main" id="{86BEA141-8421-41D0-A88E-402DE32C73A4}"/>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sz="1400" b="1" dirty="0">
                <a:solidFill>
                  <a:schemeClr val="tx1"/>
                </a:solidFill>
                <a:latin typeface="Verdana" panose="020B0604030504040204" pitchFamily="34" charset="0"/>
                <a:ea typeface="Verdana" panose="020B0604030504040204" pitchFamily="34" charset="0"/>
              </a:rPr>
              <a:t>Characteristics of Object Oriented Programming Paradigm</a:t>
            </a:r>
          </a:p>
          <a:p>
            <a:pPr>
              <a:defRPr/>
            </a:pPr>
            <a:endPar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endParaRPr>
          </a:p>
          <a:p>
            <a:pPr>
              <a:defRPr/>
            </a:pPr>
            <a:r>
              <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rPr>
              <a:t>4. Abstraction</a:t>
            </a:r>
          </a:p>
          <a:p>
            <a:pPr>
              <a:defRPr/>
            </a:pPr>
            <a:endPar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endParaRPr>
          </a:p>
          <a:p>
            <a:pPr>
              <a:defRPr/>
            </a:pPr>
            <a:r>
              <a:rPr lang="en-ID" sz="1200" dirty="0">
                <a:solidFill>
                  <a:srgbClr val="000000"/>
                </a:solidFill>
                <a:effectLst/>
                <a:latin typeface="Verdana" panose="020B0604030504040204" pitchFamily="34" charset="0"/>
                <a:ea typeface="Verdana" panose="020B0604030504040204" pitchFamily="34" charset="0"/>
                <a:cs typeface="Times New Roman" panose="02020603050405020304" pitchFamily="18" charset="0"/>
              </a:rPr>
              <a:t>(Hiding internal details and showing just the functionality to the user)</a:t>
            </a:r>
            <a:endParaRPr lang="en-US" sz="1200" dirty="0">
              <a:effectLst/>
              <a:latin typeface="Verdana" panose="020B0604030504040204" pitchFamily="34" charset="0"/>
              <a:ea typeface="Verdana" panose="020B0604030504040204" pitchFamily="34" charset="0"/>
              <a:cs typeface="Times New Roman" panose="02020603050405020304" pitchFamily="18" charset="0"/>
            </a:endParaRPr>
          </a:p>
          <a:p>
            <a:pPr>
              <a:defRPr/>
            </a:pPr>
            <a:endPar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endParaRPr>
          </a:p>
          <a:p>
            <a:pPr marL="0" marR="0" algn="just">
              <a:lnSpc>
                <a:spcPct val="150000"/>
              </a:lnSpc>
              <a:spcBef>
                <a:spcPts val="0"/>
              </a:spcBef>
              <a:spcAft>
                <a:spcPts val="800"/>
              </a:spcAft>
            </a:pPr>
            <a:r>
              <a:rPr lang="en-SG" sz="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Abstraction is a process of hiding the implementation details and showing only functionality to the user. Another way, it shows only essential things to the user and hides the internal details.</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B5049CB-B259-446D-BCBD-873F77E528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212976"/>
            <a:ext cx="4187190" cy="2630805"/>
          </a:xfrm>
          <a:prstGeom prst="rect">
            <a:avLst/>
          </a:prstGeom>
          <a:noFill/>
          <a:ln>
            <a:solidFill>
              <a:schemeClr val="bg1">
                <a:lumMod val="50000"/>
              </a:schemeClr>
            </a:solidFill>
          </a:ln>
        </p:spPr>
      </p:pic>
    </p:spTree>
    <p:extLst>
      <p:ext uri="{BB962C8B-B14F-4D97-AF65-F5344CB8AC3E}">
        <p14:creationId xmlns:p14="http://schemas.microsoft.com/office/powerpoint/2010/main" val="273102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B8BB7-6370-4BBC-9318-EC0E804318E2}"/>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9130CEE3-EFA2-437B-8FD5-8560711D5E36}"/>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5" name="Rectangle 4">
            <a:extLst>
              <a:ext uri="{FF2B5EF4-FFF2-40B4-BE49-F238E27FC236}">
                <a16:creationId xmlns:a16="http://schemas.microsoft.com/office/drawing/2014/main" id="{8F0E0034-DA21-4546-91A6-F83F21858A5B}"/>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sz="1400" b="1" dirty="0">
                <a:solidFill>
                  <a:schemeClr val="tx1"/>
                </a:solidFill>
                <a:latin typeface="Verdana" panose="020B0604030504040204" pitchFamily="34" charset="0"/>
                <a:ea typeface="Verdana" panose="020B0604030504040204" pitchFamily="34" charset="0"/>
              </a:rPr>
              <a:t>Characteristics of Object Oriented Programming Paradigm</a:t>
            </a:r>
          </a:p>
          <a:p>
            <a:pPr>
              <a:defRPr/>
            </a:pPr>
            <a:endPar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endParaRPr>
          </a:p>
          <a:p>
            <a:pPr>
              <a:defRPr/>
            </a:pPr>
            <a:r>
              <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rPr>
              <a:t>5. Interface</a:t>
            </a:r>
          </a:p>
          <a:p>
            <a:pPr>
              <a:defRPr/>
            </a:pPr>
            <a:endPar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endParaRPr>
          </a:p>
          <a:p>
            <a:pPr>
              <a:defRPr/>
            </a:pPr>
            <a:r>
              <a:rPr lang="en-ID" sz="1200" dirty="0">
                <a:solidFill>
                  <a:srgbClr val="000000"/>
                </a:solidFill>
                <a:effectLst/>
                <a:latin typeface="Verdana" panose="020B0604030504040204" pitchFamily="34" charset="0"/>
                <a:ea typeface="Verdana" panose="020B0604030504040204" pitchFamily="34" charset="0"/>
                <a:cs typeface="Times New Roman" panose="02020603050405020304" pitchFamily="18" charset="0"/>
              </a:rPr>
              <a:t>(Hiding internal details and showing just the functionality to the user)</a:t>
            </a:r>
            <a:endParaRPr lang="en-US" sz="1200" dirty="0">
              <a:effectLst/>
              <a:latin typeface="Verdana" panose="020B0604030504040204" pitchFamily="34" charset="0"/>
              <a:ea typeface="Verdana" panose="020B0604030504040204" pitchFamily="34" charset="0"/>
              <a:cs typeface="Times New Roman" panose="02020603050405020304" pitchFamily="18" charset="0"/>
            </a:endParaRPr>
          </a:p>
          <a:p>
            <a:pPr>
              <a:defRPr/>
            </a:pPr>
            <a:endPar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endParaRPr>
          </a:p>
          <a:p>
            <a:pPr marL="0" marR="0" algn="just">
              <a:lnSpc>
                <a:spcPct val="150000"/>
              </a:lnSpc>
              <a:spcBef>
                <a:spcPts val="0"/>
              </a:spcBef>
              <a:spcAft>
                <a:spcPts val="800"/>
              </a:spcAft>
            </a:pPr>
            <a:r>
              <a:rPr lang="en-SG" sz="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A totally abstract class is what an interface is. It consists of several abstract techniques (methods without a body). In Java, an interface is created with the interface keyword..</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992ED56-00D9-4960-A571-DF2DC1E057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996952"/>
            <a:ext cx="5731510" cy="3556635"/>
          </a:xfrm>
          <a:prstGeom prst="rect">
            <a:avLst/>
          </a:prstGeom>
          <a:noFill/>
          <a:ln>
            <a:solidFill>
              <a:schemeClr val="bg1">
                <a:lumMod val="50000"/>
              </a:schemeClr>
            </a:solidFill>
          </a:ln>
        </p:spPr>
      </p:pic>
    </p:spTree>
    <p:extLst>
      <p:ext uri="{BB962C8B-B14F-4D97-AF65-F5344CB8AC3E}">
        <p14:creationId xmlns:p14="http://schemas.microsoft.com/office/powerpoint/2010/main" val="134560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Class Relationships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a typeface="Calibri" panose="020F0502020204030204" pitchFamily="34" charset="0"/>
                <a:cs typeface="Myanmar Text" panose="020B0502040204020203" pitchFamily="34" charset="0"/>
              </a:rPr>
              <a:t>C</a:t>
            </a:r>
            <a:r>
              <a:rPr lang="en-US" sz="1600" dirty="0">
                <a:solidFill>
                  <a:schemeClr val="tx1"/>
                </a:solidFill>
                <a:effectLst/>
                <a:ea typeface="Calibri" panose="020F0502020204030204" pitchFamily="34" charset="0"/>
                <a:cs typeface="Myanmar Text" panose="020B0502040204020203" pitchFamily="34" charset="0"/>
              </a:rPr>
              <a:t>lass relationship define the special relationship amongst one of a kind types of classes. when we design a prime software or application, we need to discover the relationships amongst lessons. It allows us in some of methods.</a:t>
            </a:r>
          </a:p>
          <a:p>
            <a:pPr marL="0" marR="0" algn="just">
              <a:spcBef>
                <a:spcPts val="0"/>
              </a:spcBef>
              <a:spcAft>
                <a:spcPts val="1000"/>
              </a:spcAft>
            </a:pPr>
            <a:r>
              <a:rPr lang="en-US" sz="1600" dirty="0">
                <a:solidFill>
                  <a:schemeClr val="tx1"/>
                </a:solidFill>
                <a:ea typeface="Calibri" panose="020F0502020204030204" pitchFamily="34" charset="0"/>
                <a:cs typeface="Myanmar Text" panose="020B0502040204020203" pitchFamily="34" charset="0"/>
              </a:rPr>
              <a:t>A</a:t>
            </a:r>
            <a:r>
              <a:rPr lang="en-US" sz="1600" dirty="0">
                <a:solidFill>
                  <a:schemeClr val="tx1"/>
                </a:solidFill>
                <a:effectLst/>
                <a:ea typeface="Calibri" panose="020F0502020204030204" pitchFamily="34" charset="0"/>
                <a:cs typeface="Myanmar Text" panose="020B0502040204020203" pitchFamily="34" charset="0"/>
              </a:rPr>
              <a:t>s an instance, in utility we've got classes with commonplace methods. Then we will keep attempt by means of re-use the technique from one super class. suppose a few lessons aren't associated with every other we are able to assigned unique programmers to put in force every of them.</a:t>
            </a: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7" name="Picture 6">
            <a:extLst>
              <a:ext uri="{FF2B5EF4-FFF2-40B4-BE49-F238E27FC236}">
                <a16:creationId xmlns:a16="http://schemas.microsoft.com/office/drawing/2014/main" id="{BD0B6849-B7D8-4151-9376-A834CEB8C061}"/>
              </a:ext>
            </a:extLst>
          </p:cNvPr>
          <p:cNvPicPr>
            <a:picLocks noChangeAspect="1"/>
          </p:cNvPicPr>
          <p:nvPr/>
        </p:nvPicPr>
        <p:blipFill>
          <a:blip r:embed="rId2"/>
          <a:stretch>
            <a:fillRect/>
          </a:stretch>
        </p:blipFill>
        <p:spPr>
          <a:xfrm>
            <a:off x="2378771" y="3068960"/>
            <a:ext cx="4962525" cy="3248025"/>
          </a:xfrm>
          <a:prstGeom prst="rect">
            <a:avLst/>
          </a:prstGeom>
        </p:spPr>
      </p:pic>
    </p:spTree>
    <p:extLst>
      <p:ext uri="{BB962C8B-B14F-4D97-AF65-F5344CB8AC3E}">
        <p14:creationId xmlns:p14="http://schemas.microsoft.com/office/powerpoint/2010/main" val="89312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Class Relationships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endParaRPr lang="en-US" sz="1600" dirty="0">
              <a:solidFill>
                <a:schemeClr val="tx1"/>
              </a:solidFill>
              <a:effectLst/>
              <a:ea typeface="Times New Roman" panose="02020603050405020304" pitchFamily="18"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6" name="TextBox 5">
            <a:extLst>
              <a:ext uri="{FF2B5EF4-FFF2-40B4-BE49-F238E27FC236}">
                <a16:creationId xmlns:a16="http://schemas.microsoft.com/office/drawing/2014/main" id="{144C7071-972A-41B9-89CE-F2A53E700D09}"/>
              </a:ext>
            </a:extLst>
          </p:cNvPr>
          <p:cNvSpPr txBox="1"/>
          <p:nvPr/>
        </p:nvSpPr>
        <p:spPr>
          <a:xfrm>
            <a:off x="81920" y="1176508"/>
            <a:ext cx="8856662" cy="5871992"/>
          </a:xfrm>
          <a:prstGeom prst="rect">
            <a:avLst/>
          </a:prstGeom>
          <a:noFill/>
        </p:spPr>
        <p:txBody>
          <a:bodyPr wrap="square">
            <a:spAutoFit/>
          </a:bodyPr>
          <a:lstStyle/>
          <a:p>
            <a:pPr marL="342900" indent="-342900">
              <a:lnSpc>
                <a:spcPct val="150000"/>
              </a:lnSpc>
              <a:buFont typeface="Wingdings" panose="05000000000000000000" pitchFamily="2" charset="2"/>
              <a:buChar char="q"/>
              <a:defRPr/>
            </a:pPr>
            <a:r>
              <a:rPr lang="en-SG" sz="1200" b="1" dirty="0">
                <a:solidFill>
                  <a:schemeClr val="tx1"/>
                </a:solidFill>
                <a:latin typeface="Verdana" panose="020B0604030504040204" pitchFamily="34" charset="0"/>
                <a:ea typeface="Verdana" panose="020B0604030504040204" pitchFamily="34" charset="0"/>
              </a:rPr>
              <a:t>Types of Relationship</a:t>
            </a:r>
          </a:p>
          <a:p>
            <a:pPr marL="628650" lvl="1" indent="-171450">
              <a:lnSpc>
                <a:spcPct val="150000"/>
              </a:lnSpc>
              <a:buFont typeface="Wingdings" panose="05000000000000000000" pitchFamily="2" charset="2"/>
              <a:buChar char="ü"/>
              <a:defRPr/>
            </a:pPr>
            <a:r>
              <a:rPr lang="en-SG" sz="1200" b="1" dirty="0">
                <a:solidFill>
                  <a:schemeClr val="tx1"/>
                </a:solidFill>
                <a:latin typeface="Verdana" panose="020B0604030504040204" pitchFamily="34" charset="0"/>
                <a:ea typeface="Verdana" panose="020B0604030504040204" pitchFamily="34" charset="0"/>
              </a:rPr>
              <a:t>Dependence (Uses-A)</a:t>
            </a:r>
          </a:p>
          <a:p>
            <a:pPr lvl="1">
              <a:lnSpc>
                <a:spcPct val="150000"/>
              </a:lnSpc>
              <a:defRPr/>
            </a:pPr>
            <a:r>
              <a:rPr lang="en-US" sz="1200" dirty="0">
                <a:solidFill>
                  <a:schemeClr val="tx1"/>
                </a:solidFill>
                <a:latin typeface="Verdana" panose="020B0604030504040204" pitchFamily="34" charset="0"/>
                <a:ea typeface="Verdana" panose="020B0604030504040204" pitchFamily="34" charset="0"/>
              </a:rPr>
              <a:t>When we create an object of a class inside a method of another class, this relationship is called dependence relationship in Java, or simply Uses-A relationship. In other words, when a method of a class uses an object of another class, it is called dependency in java. It is the most obvious and most general relationship in java.</a:t>
            </a:r>
          </a:p>
          <a:p>
            <a:pPr lvl="1">
              <a:lnSpc>
                <a:spcPct val="150000"/>
              </a:lnSpc>
              <a:defRPr/>
            </a:pPr>
            <a:r>
              <a:rPr lang="en-ID" sz="1200" dirty="0">
                <a:effectLst/>
                <a:latin typeface="Verdana" panose="020B0604030504040204" pitchFamily="34" charset="0"/>
                <a:ea typeface="Verdana" panose="020B0604030504040204" pitchFamily="34" charset="0"/>
                <a:cs typeface="Times New Roman" panose="02020603050405020304" pitchFamily="18" charset="0"/>
              </a:rPr>
              <a:t>In UML, a dependency relationship is a relationship in which one element, the consumer, uses or relies upon some other element, the supplier. you may use dependency relationships in class diagrams, component diagrams, deployment diagrams, and use-case diagrams to suggest that exchange to the provider might require a trade to the purchaser</a:t>
            </a:r>
            <a:endParaRPr lang="en-US" sz="1200" dirty="0">
              <a:effectLst/>
              <a:latin typeface="Verdana" panose="020B0604030504040204" pitchFamily="34" charset="0"/>
              <a:ea typeface="Verdana" panose="020B0604030504040204" pitchFamily="34" charset="0"/>
              <a:cs typeface="Times New Roman" panose="02020603050405020304" pitchFamily="18" charset="0"/>
            </a:endParaRPr>
          </a:p>
          <a:p>
            <a:pPr marL="628650" lvl="1" indent="-171450">
              <a:lnSpc>
                <a:spcPct val="150000"/>
              </a:lnSpc>
              <a:buFont typeface="Wingdings" panose="05000000000000000000" pitchFamily="2" charset="2"/>
              <a:buChar char="ü"/>
              <a:defRPr/>
            </a:pPr>
            <a:r>
              <a:rPr lang="en-US" sz="1200" b="1" dirty="0">
                <a:solidFill>
                  <a:schemeClr val="tx1"/>
                </a:solidFill>
                <a:latin typeface="Verdana" panose="020B0604030504040204" pitchFamily="34" charset="0"/>
                <a:ea typeface="Verdana" panose="020B0604030504040204" pitchFamily="34" charset="0"/>
              </a:rPr>
              <a:t>Inheritance (Is-A)</a:t>
            </a:r>
          </a:p>
          <a:p>
            <a:pPr lvl="1">
              <a:lnSpc>
                <a:spcPct val="150000"/>
              </a:lnSpc>
              <a:defRPr/>
            </a:pPr>
            <a:r>
              <a:rPr lang="en-US" sz="1200" dirty="0">
                <a:solidFill>
                  <a:schemeClr val="tx1"/>
                </a:solidFill>
                <a:latin typeface="Verdana" panose="020B0604030504040204" pitchFamily="34" charset="0"/>
                <a:ea typeface="Verdana" panose="020B0604030504040204" pitchFamily="34" charset="0"/>
              </a:rPr>
              <a:t>In Java, inheritance reflects the Is-a relationship. It makes a link between a greater general (superclass) and a more specific (subclass) class (called subclass). to put it another way, the Is-A relationship describes the connection between two lessons in which one magnificence extends every other. for example, I stated summary and interface, which each put in force the concept of inheritance with the aid of </a:t>
            </a:r>
            <a:r>
              <a:rPr lang="en-US" sz="1200" dirty="0" err="1">
                <a:solidFill>
                  <a:schemeClr val="tx1"/>
                </a:solidFill>
                <a:latin typeface="Verdana" panose="020B0604030504040204" pitchFamily="34" charset="0"/>
                <a:ea typeface="Verdana" panose="020B0604030504040204" pitchFamily="34" charset="0"/>
              </a:rPr>
              <a:t>organising</a:t>
            </a:r>
            <a:r>
              <a:rPr lang="en-US" sz="1200" dirty="0">
                <a:solidFill>
                  <a:schemeClr val="tx1"/>
                </a:solidFill>
                <a:latin typeface="Verdana" panose="020B0604030504040204" pitchFamily="34" charset="0"/>
                <a:ea typeface="Verdana" panose="020B0604030504040204" pitchFamily="34" charset="0"/>
              </a:rPr>
              <a:t> a relationship among the parent and child classes.</a:t>
            </a:r>
          </a:p>
          <a:p>
            <a:pPr marL="628650" lvl="1" indent="-171450">
              <a:lnSpc>
                <a:spcPct val="150000"/>
              </a:lnSpc>
              <a:buFont typeface="Wingdings" panose="05000000000000000000" pitchFamily="2" charset="2"/>
              <a:buChar char="ü"/>
              <a:defRPr/>
            </a:pPr>
            <a:r>
              <a:rPr lang="en-US" sz="1200" b="1" dirty="0">
                <a:solidFill>
                  <a:schemeClr val="tx1"/>
                </a:solidFill>
                <a:latin typeface="Verdana" panose="020B0604030504040204" pitchFamily="34" charset="0"/>
                <a:ea typeface="Verdana" panose="020B0604030504040204" pitchFamily="34" charset="0"/>
              </a:rPr>
              <a:t>Realization</a:t>
            </a:r>
          </a:p>
          <a:p>
            <a:pPr lvl="1">
              <a:lnSpc>
                <a:spcPct val="150000"/>
              </a:lnSpc>
              <a:defRPr/>
            </a:pPr>
            <a:r>
              <a:rPr lang="en-US" sz="1200" dirty="0">
                <a:latin typeface="Verdana" panose="020B0604030504040204" pitchFamily="34" charset="0"/>
                <a:ea typeface="Verdana" panose="020B0604030504040204" pitchFamily="34" charset="0"/>
              </a:rPr>
              <a:t>La</a:t>
            </a:r>
            <a:r>
              <a:rPr lang="en-US" sz="1200" dirty="0">
                <a:solidFill>
                  <a:schemeClr val="tx1"/>
                </a:solidFill>
                <a:latin typeface="Verdana" panose="020B0604030504040204" pitchFamily="34" charset="0"/>
                <a:ea typeface="Verdana" panose="020B0604030504040204" pitchFamily="34" charset="0"/>
              </a:rPr>
              <a:t>st is realization, it's miles a relationship among two elements in UML where one element specifies behavior and the other elements implements or execute, in different words, recognize, that behavior. the relationship also regularly referred to as being among a supplier and customer. realization regularly getting used on interface or a set of operation.</a:t>
            </a:r>
            <a:endParaRPr lang="en-SG" sz="12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1987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Class Relationships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lnSpc>
                <a:spcPct val="150000"/>
              </a:lnSpc>
              <a:buFont typeface="Wingdings" panose="05000000000000000000" pitchFamily="2" charset="2"/>
              <a:buChar char="q"/>
              <a:defRPr/>
            </a:pPr>
            <a:r>
              <a:rPr lang="en-SG" sz="1200" b="1" dirty="0">
                <a:solidFill>
                  <a:schemeClr val="tx1"/>
                </a:solidFill>
                <a:latin typeface="Verdana" panose="020B0604030504040204" pitchFamily="34" charset="0"/>
                <a:ea typeface="Verdana" panose="020B0604030504040204" pitchFamily="34" charset="0"/>
              </a:rPr>
              <a:t>Types of Relationship</a:t>
            </a:r>
          </a:p>
          <a:p>
            <a:pPr marL="628650" lvl="1" indent="-171450">
              <a:lnSpc>
                <a:spcPct val="150000"/>
              </a:lnSpc>
              <a:buFont typeface="Wingdings" panose="05000000000000000000" pitchFamily="2" charset="2"/>
              <a:buChar char="ü"/>
              <a:defRPr/>
            </a:pPr>
            <a:r>
              <a:rPr lang="en-SG" sz="1200" b="1" dirty="0">
                <a:solidFill>
                  <a:schemeClr val="tx1"/>
                </a:solidFill>
                <a:latin typeface="Verdana" panose="020B0604030504040204" pitchFamily="34" charset="0"/>
                <a:ea typeface="Verdana" panose="020B0604030504040204" pitchFamily="34" charset="0"/>
              </a:rPr>
              <a:t>Association (Has-A)</a:t>
            </a:r>
          </a:p>
          <a:p>
            <a:pPr lvl="1" algn="just">
              <a:lnSpc>
                <a:spcPct val="150000"/>
              </a:lnSpc>
              <a:defRPr/>
            </a:pPr>
            <a:r>
              <a:rPr lang="en-US" sz="1200" dirty="0">
                <a:solidFill>
                  <a:schemeClr val="tx1"/>
                </a:solidFill>
                <a:latin typeface="Verdana" panose="020B0604030504040204" pitchFamily="34" charset="0"/>
                <a:ea typeface="Verdana" panose="020B0604030504040204" pitchFamily="34" charset="0"/>
              </a:rPr>
              <a:t>when an object of 1 class is created as a data member inside every other class, it's far referred to as a Has-A relationship. In other phrases, a relationship in which an item of one class has a reference to an item of another class or any other instance of the equal class is referred to as a Has-A relationship in Java.</a:t>
            </a:r>
          </a:p>
          <a:p>
            <a:pPr lvl="1" algn="just">
              <a:lnSpc>
                <a:spcPct val="150000"/>
              </a:lnSpc>
              <a:defRPr/>
            </a:pPr>
            <a:r>
              <a:rPr lang="en-US" sz="1200" dirty="0">
                <a:solidFill>
                  <a:schemeClr val="tx1"/>
                </a:solidFill>
                <a:latin typeface="Verdana" panose="020B0604030504040204" pitchFamily="34" charset="0"/>
                <a:ea typeface="Verdana" panose="020B0604030504040204" pitchFamily="34" charset="0"/>
              </a:rPr>
              <a:t>There following types of relationships under association:</a:t>
            </a:r>
          </a:p>
          <a:p>
            <a:pPr lvl="2">
              <a:lnSpc>
                <a:spcPct val="150000"/>
              </a:lnSpc>
              <a:defRPr/>
            </a:pPr>
            <a:r>
              <a:rPr lang="en-US" sz="1200" b="1" dirty="0">
                <a:solidFill>
                  <a:schemeClr val="tx1"/>
                </a:solidFill>
                <a:latin typeface="Verdana" panose="020B0604030504040204" pitchFamily="34" charset="0"/>
                <a:ea typeface="Verdana" panose="020B0604030504040204" pitchFamily="34" charset="0"/>
              </a:rPr>
              <a:t>- Unidirectional Association</a:t>
            </a:r>
          </a:p>
          <a:p>
            <a:pPr lvl="2">
              <a:lnSpc>
                <a:spcPct val="150000"/>
              </a:lnSpc>
              <a:defRPr/>
            </a:pPr>
            <a:r>
              <a:rPr lang="en-US" sz="1200" dirty="0">
                <a:solidFill>
                  <a:schemeClr val="tx1"/>
                </a:solidFill>
                <a:latin typeface="Verdana" panose="020B0604030504040204" pitchFamily="34" charset="0"/>
                <a:ea typeface="Verdana" panose="020B0604030504040204" pitchFamily="34" charset="0"/>
              </a:rPr>
              <a:t>If an object associates with another object, it is called unidirectional association. It is also called one-way relationship or one-to-one relationship.</a:t>
            </a:r>
          </a:p>
          <a:p>
            <a:pPr lvl="2">
              <a:lnSpc>
                <a:spcPct val="150000"/>
              </a:lnSpc>
              <a:defRPr/>
            </a:pPr>
            <a:r>
              <a:rPr lang="en-US" sz="1200" b="1" dirty="0">
                <a:solidFill>
                  <a:schemeClr val="tx1"/>
                </a:solidFill>
                <a:latin typeface="Verdana" panose="020B0604030504040204" pitchFamily="34" charset="0"/>
                <a:ea typeface="Verdana" panose="020B0604030504040204" pitchFamily="34" charset="0"/>
              </a:rPr>
              <a:t>- Bidirectional Association</a:t>
            </a:r>
          </a:p>
          <a:p>
            <a:pPr lvl="2">
              <a:lnSpc>
                <a:spcPct val="150000"/>
              </a:lnSpc>
              <a:defRPr/>
            </a:pPr>
            <a:r>
              <a:rPr lang="en-US" sz="1200" dirty="0">
                <a:solidFill>
                  <a:schemeClr val="tx1"/>
                </a:solidFill>
                <a:latin typeface="Verdana" panose="020B0604030504040204" pitchFamily="34" charset="0"/>
                <a:ea typeface="Verdana" panose="020B0604030504040204" pitchFamily="34" charset="0"/>
              </a:rPr>
              <a:t>When objects involved in association communicate with each other, it is called bidirectional association. In other words, an object can have associated with multiple objects and vice versa. This shows many-to-many relationship that could also be one-to-many and many-to-one relationship.</a:t>
            </a: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26344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Class Relationships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lnSpc>
                <a:spcPct val="150000"/>
              </a:lnSpc>
              <a:buFont typeface="Wingdings" panose="05000000000000000000" pitchFamily="2" charset="2"/>
              <a:buChar char="q"/>
              <a:defRPr/>
            </a:pPr>
            <a:r>
              <a:rPr lang="en-SG" sz="1200" b="1" dirty="0">
                <a:solidFill>
                  <a:schemeClr val="tx1"/>
                </a:solidFill>
                <a:latin typeface="Verdana" panose="020B0604030504040204" pitchFamily="34" charset="0"/>
                <a:ea typeface="Verdana" panose="020B0604030504040204" pitchFamily="34" charset="0"/>
              </a:rPr>
              <a:t>Types of Relationship</a:t>
            </a:r>
          </a:p>
          <a:p>
            <a:pPr marL="800100" lvl="1" indent="-342900">
              <a:lnSpc>
                <a:spcPct val="150000"/>
              </a:lnSpc>
              <a:buFont typeface="Wingdings" panose="05000000000000000000" pitchFamily="2" charset="2"/>
              <a:buChar char="§"/>
              <a:defRPr/>
            </a:pPr>
            <a:r>
              <a:rPr lang="en-SG" sz="1200" b="1" dirty="0">
                <a:solidFill>
                  <a:schemeClr val="tx1"/>
                </a:solidFill>
                <a:latin typeface="Verdana" panose="020B0604030504040204" pitchFamily="34" charset="0"/>
                <a:ea typeface="Verdana" panose="020B0604030504040204" pitchFamily="34" charset="0"/>
              </a:rPr>
              <a:t>Association (Has-A)</a:t>
            </a:r>
          </a:p>
          <a:p>
            <a:pPr lvl="1">
              <a:lnSpc>
                <a:spcPct val="150000"/>
              </a:lnSpc>
              <a:defRPr/>
            </a:pPr>
            <a:r>
              <a:rPr lang="en-US" sz="1200" dirty="0">
                <a:solidFill>
                  <a:schemeClr val="tx1"/>
                </a:solidFill>
                <a:latin typeface="Verdana" panose="020B0604030504040204" pitchFamily="34" charset="0"/>
                <a:ea typeface="Verdana" panose="020B0604030504040204" pitchFamily="34" charset="0"/>
              </a:rPr>
              <a:t>Has-A relationship itself has two branches:</a:t>
            </a:r>
          </a:p>
          <a:p>
            <a:pPr marL="1200150" lvl="2" indent="-285750">
              <a:lnSpc>
                <a:spcPct val="150000"/>
              </a:lnSpc>
              <a:buFont typeface="Courier New" panose="02070309020205020404" pitchFamily="49" charset="0"/>
              <a:buChar char="o"/>
              <a:defRPr/>
            </a:pPr>
            <a:r>
              <a:rPr lang="en-US" sz="1200" b="1" dirty="0">
                <a:solidFill>
                  <a:schemeClr val="tx1"/>
                </a:solidFill>
                <a:latin typeface="Verdana" panose="020B0604030504040204" pitchFamily="34" charset="0"/>
                <a:ea typeface="Verdana" panose="020B0604030504040204" pitchFamily="34" charset="0"/>
              </a:rPr>
              <a:t>Aggregation</a:t>
            </a:r>
          </a:p>
          <a:p>
            <a:pPr lvl="2">
              <a:lnSpc>
                <a:spcPct val="150000"/>
              </a:lnSpc>
              <a:defRPr/>
            </a:pPr>
            <a:r>
              <a:rPr lang="en-US" sz="1200" dirty="0">
                <a:solidFill>
                  <a:schemeClr val="tx1"/>
                </a:solidFill>
                <a:latin typeface="Verdana" panose="020B0604030504040204" pitchFamily="34" charset="0"/>
                <a:ea typeface="Verdana" panose="020B0604030504040204" pitchFamily="34" charset="0"/>
              </a:rPr>
              <a:t>It is an advanced form of unidirectional association which represent an ownership relationship between two class objects. When two aggregated objects have their own life cycle but one of the objects is the owner of Has-A relationship. Having their own relationship means destroying one objects will not affects another object.</a:t>
            </a:r>
          </a:p>
          <a:p>
            <a:pPr marL="1200150" lvl="2" indent="-285750">
              <a:lnSpc>
                <a:spcPct val="150000"/>
              </a:lnSpc>
              <a:buFont typeface="Courier New" panose="02070309020205020404" pitchFamily="49" charset="0"/>
              <a:buChar char="o"/>
              <a:defRPr/>
            </a:pPr>
            <a:r>
              <a:rPr lang="en-US" sz="1200" b="1" dirty="0">
                <a:solidFill>
                  <a:schemeClr val="tx1"/>
                </a:solidFill>
                <a:latin typeface="Verdana" panose="020B0604030504040204" pitchFamily="34" charset="0"/>
                <a:ea typeface="Verdana" panose="020B0604030504040204" pitchFamily="34" charset="0"/>
              </a:rPr>
              <a:t>Composition</a:t>
            </a:r>
          </a:p>
          <a:p>
            <a:pPr lvl="2">
              <a:lnSpc>
                <a:spcPct val="150000"/>
              </a:lnSpc>
              <a:defRPr/>
            </a:pPr>
            <a:r>
              <a:rPr lang="en-US" sz="1200" dirty="0">
                <a:solidFill>
                  <a:schemeClr val="tx1"/>
                </a:solidFill>
                <a:latin typeface="Verdana" panose="020B0604030504040204" pitchFamily="34" charset="0"/>
                <a:ea typeface="Verdana" panose="020B0604030504040204" pitchFamily="34" charset="0"/>
              </a:rPr>
              <a:t>While composition is the next level of aggregation, it is a more restrictive and strong form of aggregation. Composition differs from aggregation is that composition represent Has-A relationship that contains an object which cannot exist on its own.</a:t>
            </a:r>
          </a:p>
          <a:p>
            <a:pPr lvl="2">
              <a:lnSpc>
                <a:spcPct val="150000"/>
              </a:lnSpc>
              <a:defRPr/>
            </a:pPr>
            <a:r>
              <a:rPr lang="en-US" sz="1200" dirty="0">
                <a:solidFill>
                  <a:schemeClr val="tx1"/>
                </a:solidFill>
                <a:latin typeface="Verdana" panose="020B0604030504040204" pitchFamily="34" charset="0"/>
                <a:ea typeface="Verdana" panose="020B0604030504040204" pitchFamily="34" charset="0"/>
              </a:rPr>
              <a:t>In other words, child object does not have its own lifetime. If the parent object is destroyed, the child also got destroyed. Although it seems similar to inheritance, inheritance is defined as Is-A while composition is Has-A.</a:t>
            </a: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359328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Class Diagram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SG" sz="1400" b="1" dirty="0">
                <a:solidFill>
                  <a:schemeClr val="tx1"/>
                </a:solidFill>
                <a:latin typeface="Verdana" panose="020B0604030504040204" pitchFamily="34" charset="0"/>
                <a:ea typeface="Verdana" panose="020B0604030504040204" pitchFamily="34" charset="0"/>
              </a:rPr>
              <a:t>Class Diagram based on project scenario using UML </a:t>
            </a: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7" name="Picture 6">
            <a:extLst>
              <a:ext uri="{FF2B5EF4-FFF2-40B4-BE49-F238E27FC236}">
                <a16:creationId xmlns:a16="http://schemas.microsoft.com/office/drawing/2014/main" id="{911B9BD0-AF1B-48B4-8E9D-E63B22EDCD7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585354"/>
            <a:ext cx="6048672" cy="5071285"/>
          </a:xfrm>
          <a:prstGeom prst="rect">
            <a:avLst/>
          </a:prstGeom>
          <a:noFill/>
          <a:ln>
            <a:noFill/>
          </a:ln>
        </p:spPr>
      </p:pic>
    </p:spTree>
    <p:extLst>
      <p:ext uri="{BB962C8B-B14F-4D97-AF65-F5344CB8AC3E}">
        <p14:creationId xmlns:p14="http://schemas.microsoft.com/office/powerpoint/2010/main" val="2452926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2F3D004A-977F-4631-B177-FD2D77518B9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Class Diagram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EF3BE90C-3030-48A6-A7C1-EEEDEC989B0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SG" sz="1400" b="1" dirty="0">
                <a:solidFill>
                  <a:schemeClr val="tx1"/>
                </a:solidFill>
                <a:latin typeface="Verdana" panose="020B0604030504040204" pitchFamily="34" charset="0"/>
                <a:ea typeface="Verdana" panose="020B0604030504040204" pitchFamily="34" charset="0"/>
              </a:rPr>
              <a:t>Class Diagram based on project scenario using UML</a:t>
            </a:r>
          </a:p>
          <a:p>
            <a:pPr marL="0" marR="0" algn="just">
              <a:spcBef>
                <a:spcPts val="0"/>
              </a:spcBef>
              <a:spcAft>
                <a:spcPts val="800"/>
              </a:spcAft>
            </a:pPr>
            <a:r>
              <a:rPr lang="en-ID" sz="1200" dirty="0">
                <a:solidFill>
                  <a:schemeClr val="tx1"/>
                </a:solidFill>
                <a:effectLst/>
                <a:latin typeface="Verdana" panose="020B0604030504040204" pitchFamily="34" charset="0"/>
                <a:ea typeface="Verdana" panose="020B0604030504040204" pitchFamily="34" charset="0"/>
                <a:cs typeface="Iskoola Pota" panose="020B0502040204020203" pitchFamily="34" charset="0"/>
              </a:rPr>
              <a:t>Users are divided into 2 as admin and site members. Admin can manage the customer and manage the offerings and a member of the website can manipulate the consumer. The relationship between services and clients is composition, i.e. Composition of clients. Customers exist or are created if someone wishes services. Inheritance is used for admin, website member and user classes as inheritance lets in us to put in writing applications that require fewer base and super classes. Inheritance creates a subclass which can use the methods of its superclass without rewriting the code for the</a:t>
            </a:r>
            <a:endParaRPr lang="en-US" sz="1200" dirty="0">
              <a:solidFill>
                <a:schemeClr val="tx1"/>
              </a:solidFill>
              <a:effectLst/>
              <a:latin typeface="Verdana" panose="020B0604030504040204" pitchFamily="34" charset="0"/>
              <a:ea typeface="Verdana" panose="020B0604030504040204" pitchFamily="34" charset="0"/>
              <a:cs typeface="Iskoola Pota" panose="020B0502040204020203" pitchFamily="34" charset="0"/>
            </a:endParaRPr>
          </a:p>
          <a:p>
            <a:pPr algn="just"/>
            <a:r>
              <a:rPr lang="en-ID" sz="1200" dirty="0">
                <a:solidFill>
                  <a:schemeClr val="tx1"/>
                </a:solidFill>
                <a:effectLst/>
                <a:latin typeface="Verdana" panose="020B0604030504040204" pitchFamily="34" charset="0"/>
                <a:ea typeface="Verdana" panose="020B0604030504040204" pitchFamily="34" charset="0"/>
                <a:cs typeface="Iskoola Pota" panose="020B0502040204020203" pitchFamily="34" charset="0"/>
              </a:rPr>
              <a:t>ones methods. For customer and services, composition, service, and client are associated with every other. Whenever there may be a customer which means there must be a service. Admin makes use of customer and service association; admin can manage consumer and service</a:t>
            </a:r>
            <a:r>
              <a:rPr lang="en-ID" sz="1800" dirty="0">
                <a:solidFill>
                  <a:schemeClr val="tx1"/>
                </a:solidFill>
                <a:effectLst/>
                <a:latin typeface="Verdana" panose="020B0604030504040204" pitchFamily="34" charset="0"/>
                <a:ea typeface="Calibri" panose="020F0502020204030204" pitchFamily="34" charset="0"/>
                <a:cs typeface="Iskoola Pota" panose="020B0502040204020203" pitchFamily="34" charset="0"/>
              </a:rPr>
              <a:t>.</a:t>
            </a:r>
            <a:r>
              <a:rPr lang="en-SG" sz="1400" b="1" dirty="0">
                <a:solidFill>
                  <a:schemeClr val="tx1"/>
                </a:solidFill>
                <a:latin typeface="Verdana" panose="020B0604030504040204" pitchFamily="34" charset="0"/>
                <a:ea typeface="Verdana" panose="020B0604030504040204" pitchFamily="34" charset="0"/>
              </a:rPr>
              <a:t> </a:t>
            </a:r>
          </a:p>
        </p:txBody>
      </p:sp>
      <p:sp>
        <p:nvSpPr>
          <p:cNvPr id="6" name="Rectangle 5">
            <a:extLst>
              <a:ext uri="{FF2B5EF4-FFF2-40B4-BE49-F238E27FC236}">
                <a16:creationId xmlns:a16="http://schemas.microsoft.com/office/drawing/2014/main" id="{2F9CF8FC-E947-42A3-B0A4-92A6B4E25FD4}"/>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graphicFrame>
        <p:nvGraphicFramePr>
          <p:cNvPr id="9" name="Table 8">
            <a:extLst>
              <a:ext uri="{FF2B5EF4-FFF2-40B4-BE49-F238E27FC236}">
                <a16:creationId xmlns:a16="http://schemas.microsoft.com/office/drawing/2014/main" id="{61E5DEB5-C83B-4B6F-8A3C-0E48F2557520}"/>
              </a:ext>
            </a:extLst>
          </p:cNvPr>
          <p:cNvGraphicFramePr>
            <a:graphicFrameLocks noGrp="1"/>
          </p:cNvGraphicFramePr>
          <p:nvPr>
            <p:extLst>
              <p:ext uri="{D42A27DB-BD31-4B8C-83A1-F6EECF244321}">
                <p14:modId xmlns:p14="http://schemas.microsoft.com/office/powerpoint/2010/main" val="2669425664"/>
              </p:ext>
            </p:extLst>
          </p:nvPr>
        </p:nvGraphicFramePr>
        <p:xfrm>
          <a:off x="1763688" y="3284984"/>
          <a:ext cx="6734418" cy="3711673"/>
        </p:xfrm>
        <a:graphic>
          <a:graphicData uri="http://schemas.openxmlformats.org/drawingml/2006/table">
            <a:tbl>
              <a:tblPr firstRow="1" firstCol="1" bandRow="1">
                <a:tableStyleId>{00A15C55-8517-42AA-B614-E9B94910E393}</a:tableStyleId>
              </a:tblPr>
              <a:tblGrid>
                <a:gridCol w="864096">
                  <a:extLst>
                    <a:ext uri="{9D8B030D-6E8A-4147-A177-3AD203B41FA5}">
                      <a16:colId xmlns:a16="http://schemas.microsoft.com/office/drawing/2014/main" val="1904159254"/>
                    </a:ext>
                  </a:extLst>
                </a:gridCol>
                <a:gridCol w="1296144">
                  <a:extLst>
                    <a:ext uri="{9D8B030D-6E8A-4147-A177-3AD203B41FA5}">
                      <a16:colId xmlns:a16="http://schemas.microsoft.com/office/drawing/2014/main" val="1158445556"/>
                    </a:ext>
                  </a:extLst>
                </a:gridCol>
                <a:gridCol w="1440160">
                  <a:extLst>
                    <a:ext uri="{9D8B030D-6E8A-4147-A177-3AD203B41FA5}">
                      <a16:colId xmlns:a16="http://schemas.microsoft.com/office/drawing/2014/main" val="1953610429"/>
                    </a:ext>
                  </a:extLst>
                </a:gridCol>
                <a:gridCol w="3134018">
                  <a:extLst>
                    <a:ext uri="{9D8B030D-6E8A-4147-A177-3AD203B41FA5}">
                      <a16:colId xmlns:a16="http://schemas.microsoft.com/office/drawing/2014/main" val="2855948086"/>
                    </a:ext>
                  </a:extLst>
                </a:gridCol>
              </a:tblGrid>
              <a:tr h="158283">
                <a:tc>
                  <a:txBody>
                    <a:bodyPr/>
                    <a:lstStyle/>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Class </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Attributes</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Methods</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Explanation</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extLst>
                  <a:ext uri="{0D108BD9-81ED-4DB2-BD59-A6C34878D82A}">
                    <a16:rowId xmlns:a16="http://schemas.microsoft.com/office/drawing/2014/main" val="1610624069"/>
                  </a:ext>
                </a:extLst>
              </a:tr>
              <a:tr h="1120300">
                <a:tc>
                  <a:txBody>
                    <a:bodyPr/>
                    <a:lstStyle/>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Admin</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50000"/>
                        </a:lnSpc>
                        <a:spcBef>
                          <a:spcPts val="0"/>
                        </a:spcBef>
                        <a:spcAft>
                          <a:spcPts val="0"/>
                        </a:spcAft>
                      </a:pPr>
                      <a:r>
                        <a:rPr lang="en-ID" sz="900" dirty="0">
                          <a:effectLst/>
                          <a:latin typeface="Verdana" panose="020B0604030504040204" pitchFamily="34" charset="0"/>
                          <a:ea typeface="Verdana" panose="020B0604030504040204" pitchFamily="34" charset="0"/>
                        </a:rPr>
                        <a:t> </a:t>
                      </a:r>
                      <a:endParaRPr lang="en-US" sz="900" dirty="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50000"/>
                        </a:lnSpc>
                        <a:spcBef>
                          <a:spcPts val="0"/>
                        </a:spcBef>
                        <a:spcAft>
                          <a:spcPts val="0"/>
                        </a:spcAft>
                      </a:pPr>
                      <a:r>
                        <a:rPr lang="en-ID" sz="900" dirty="0" err="1">
                          <a:effectLst/>
                          <a:latin typeface="Verdana" panose="020B0604030504040204" pitchFamily="34" charset="0"/>
                          <a:ea typeface="Verdana" panose="020B0604030504040204" pitchFamily="34" charset="0"/>
                        </a:rPr>
                        <a:t>manageSite</a:t>
                      </a:r>
                      <a:r>
                        <a:rPr lang="en-ID" sz="900" dirty="0">
                          <a:effectLst/>
                          <a:latin typeface="Verdana" panose="020B0604030504040204" pitchFamily="34" charset="0"/>
                          <a:ea typeface="Verdana" panose="020B0604030504040204" pitchFamily="34" charset="0"/>
                        </a:rPr>
                        <a:t>() </a:t>
                      </a:r>
                      <a:r>
                        <a:rPr lang="en-ID" sz="900" dirty="0" err="1">
                          <a:effectLst/>
                          <a:latin typeface="Verdana" panose="020B0604030504040204" pitchFamily="34" charset="0"/>
                          <a:ea typeface="Verdana" panose="020B0604030504040204" pitchFamily="34" charset="0"/>
                        </a:rPr>
                        <a:t>manageAllUser</a:t>
                      </a:r>
                      <a:r>
                        <a:rPr lang="en-ID" sz="900" dirty="0">
                          <a:effectLst/>
                          <a:latin typeface="Verdana" panose="020B0604030504040204" pitchFamily="34" charset="0"/>
                          <a:ea typeface="Verdana" panose="020B0604030504040204" pitchFamily="34" charset="0"/>
                        </a:rPr>
                        <a:t>() </a:t>
                      </a:r>
                      <a:r>
                        <a:rPr lang="en-ID" sz="900" dirty="0" err="1">
                          <a:effectLst/>
                          <a:latin typeface="Verdana" panose="020B0604030504040204" pitchFamily="34" charset="0"/>
                          <a:ea typeface="Verdana" panose="020B0604030504040204" pitchFamily="34" charset="0"/>
                        </a:rPr>
                        <a:t>manageService</a:t>
                      </a:r>
                      <a:r>
                        <a:rPr lang="en-ID" sz="900" dirty="0">
                          <a:effectLst/>
                          <a:latin typeface="Verdana" panose="020B0604030504040204" pitchFamily="34" charset="0"/>
                          <a:ea typeface="Verdana" panose="020B0604030504040204" pitchFamily="34" charset="0"/>
                        </a:rPr>
                        <a:t>() </a:t>
                      </a:r>
                      <a:endParaRPr lang="en-US" sz="900" dirty="0">
                        <a:effectLst/>
                        <a:latin typeface="Verdana" panose="020B0604030504040204" pitchFamily="34" charset="0"/>
                        <a:ea typeface="Verdana" panose="020B0604030504040204" pitchFamily="34" charset="0"/>
                      </a:endParaRPr>
                    </a:p>
                    <a:p>
                      <a:pPr marL="0" marR="0">
                        <a:lnSpc>
                          <a:spcPct val="107000"/>
                        </a:lnSpc>
                        <a:spcBef>
                          <a:spcPts val="0"/>
                        </a:spcBef>
                        <a:spcAft>
                          <a:spcPts val="0"/>
                        </a:spcAft>
                      </a:pPr>
                      <a:r>
                        <a:rPr lang="en-ID" sz="900" dirty="0">
                          <a:effectLst/>
                          <a:latin typeface="Verdana" panose="020B0604030504040204" pitchFamily="34" charset="0"/>
                          <a:ea typeface="Verdana" panose="020B0604030504040204" pitchFamily="34" charset="0"/>
                        </a:rPr>
                        <a:t> </a:t>
                      </a:r>
                      <a:endParaRPr lang="en-US" sz="900" dirty="0">
                        <a:effectLst/>
                        <a:latin typeface="Verdana" panose="020B0604030504040204" pitchFamily="34" charset="0"/>
                        <a:ea typeface="Verdana" panose="020B0604030504040204" pitchFamily="34" charset="0"/>
                      </a:endParaRPr>
                    </a:p>
                    <a:p>
                      <a:pPr marL="0" marR="0">
                        <a:lnSpc>
                          <a:spcPct val="107000"/>
                        </a:lnSpc>
                        <a:spcBef>
                          <a:spcPts val="0"/>
                        </a:spcBef>
                        <a:spcAft>
                          <a:spcPts val="0"/>
                        </a:spcAft>
                      </a:pPr>
                      <a:r>
                        <a:rPr lang="en-ID" sz="900" dirty="0">
                          <a:effectLst/>
                          <a:latin typeface="Verdana" panose="020B0604030504040204" pitchFamily="34" charset="0"/>
                          <a:ea typeface="Verdana" panose="020B0604030504040204" pitchFamily="34" charset="0"/>
                        </a:rPr>
                        <a:t> </a:t>
                      </a:r>
                      <a:endParaRPr lang="en-US" sz="900" dirty="0">
                        <a:effectLst/>
                        <a:latin typeface="Verdana" panose="020B0604030504040204" pitchFamily="34" charset="0"/>
                        <a:ea typeface="Verdana" panose="020B0604030504040204" pitchFamily="34" charset="0"/>
                      </a:endParaRPr>
                    </a:p>
                    <a:p>
                      <a:pPr marL="0" marR="0">
                        <a:lnSpc>
                          <a:spcPct val="107000"/>
                        </a:lnSpc>
                        <a:spcBef>
                          <a:spcPts val="0"/>
                        </a:spcBef>
                        <a:spcAft>
                          <a:spcPts val="0"/>
                        </a:spcAft>
                      </a:pPr>
                      <a:r>
                        <a:rPr lang="en-US" sz="900" dirty="0">
                          <a:effectLst/>
                          <a:latin typeface="Verdana" panose="020B0604030504040204" pitchFamily="34" charset="0"/>
                          <a:ea typeface="Verdana" panose="020B0604030504040204" pitchFamily="34" charset="0"/>
                        </a:rPr>
                        <a:t> </a:t>
                      </a:r>
                      <a:endParaRPr lang="en-US" sz="900" dirty="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07000"/>
                        </a:lnSpc>
                        <a:spcBef>
                          <a:spcPts val="0"/>
                        </a:spcBef>
                        <a:spcAft>
                          <a:spcPts val="0"/>
                        </a:spcAft>
                      </a:pPr>
                      <a:r>
                        <a:rPr lang="en-ID" sz="900">
                          <a:effectLst/>
                          <a:latin typeface="Verdana" panose="020B0604030504040204" pitchFamily="34" charset="0"/>
                          <a:ea typeface="Verdana" panose="020B0604030504040204" pitchFamily="34" charset="0"/>
                        </a:rPr>
                        <a:t>A class named Admin inherits the residences of the user class and the admin can manage the web site in various project record NICF Capstone assignment the usage of Java page | 48ways. It has information control skills and internet site access.</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extLst>
                  <a:ext uri="{0D108BD9-81ED-4DB2-BD59-A6C34878D82A}">
                    <a16:rowId xmlns:a16="http://schemas.microsoft.com/office/drawing/2014/main" val="1455449516"/>
                  </a:ext>
                </a:extLst>
              </a:tr>
              <a:tr h="1007668">
                <a:tc>
                  <a:txBody>
                    <a:bodyPr/>
                    <a:lstStyle/>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Customer</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Name </a:t>
                      </a:r>
                      <a:endParaRPr lang="en-US" sz="900">
                        <a:effectLst/>
                        <a:latin typeface="Verdana" panose="020B0604030504040204" pitchFamily="34" charset="0"/>
                        <a:ea typeface="Verdana" panose="020B0604030504040204" pitchFamily="34" charset="0"/>
                      </a:endParaRPr>
                    </a:p>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Email</a:t>
                      </a:r>
                      <a:endParaRPr lang="en-US" sz="900">
                        <a:effectLst/>
                        <a:latin typeface="Verdana" panose="020B0604030504040204" pitchFamily="34" charset="0"/>
                        <a:ea typeface="Verdana" panose="020B0604030504040204" pitchFamily="34" charset="0"/>
                      </a:endParaRPr>
                    </a:p>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Address </a:t>
                      </a:r>
                      <a:endParaRPr lang="en-US" sz="900">
                        <a:effectLst/>
                        <a:latin typeface="Verdana" panose="020B0604030504040204" pitchFamily="34" charset="0"/>
                        <a:ea typeface="Verdana" panose="020B0604030504040204" pitchFamily="34" charset="0"/>
                      </a:endParaRPr>
                    </a:p>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Contact </a:t>
                      </a:r>
                      <a:endParaRPr lang="en-US" sz="900">
                        <a:effectLst/>
                        <a:latin typeface="Verdana" panose="020B0604030504040204" pitchFamily="34" charset="0"/>
                        <a:ea typeface="Verdana" panose="020B0604030504040204" pitchFamily="34" charset="0"/>
                      </a:endParaRPr>
                    </a:p>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Start_date Service_Name</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provideInformation()</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07000"/>
                        </a:lnSpc>
                        <a:spcBef>
                          <a:spcPts val="0"/>
                        </a:spcBef>
                        <a:spcAft>
                          <a:spcPts val="0"/>
                        </a:spcAft>
                      </a:pPr>
                      <a:r>
                        <a:rPr lang="en-ID" sz="900" dirty="0">
                          <a:effectLst/>
                          <a:latin typeface="Verdana" panose="020B0604030504040204" pitchFamily="34" charset="0"/>
                          <a:ea typeface="Verdana" panose="020B0604030504040204" pitchFamily="34" charset="0"/>
                        </a:rPr>
                        <a:t>A class that gets the attribute from the user. On the grounds that a record of a customer who purchased a service requires more particular records, numerous attributes have been introduced</a:t>
                      </a:r>
                      <a:endParaRPr lang="en-US" sz="900" dirty="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extLst>
                  <a:ext uri="{0D108BD9-81ED-4DB2-BD59-A6C34878D82A}">
                    <a16:rowId xmlns:a16="http://schemas.microsoft.com/office/drawing/2014/main" val="501839643"/>
                  </a:ext>
                </a:extLst>
              </a:tr>
              <a:tr h="993553">
                <a:tc>
                  <a:txBody>
                    <a:bodyPr/>
                    <a:lstStyle/>
                    <a:p>
                      <a:pPr marL="0" marR="0" algn="just">
                        <a:lnSpc>
                          <a:spcPct val="150000"/>
                        </a:lnSpc>
                        <a:spcBef>
                          <a:spcPts val="0"/>
                        </a:spcBef>
                        <a:spcAft>
                          <a:spcPts val="0"/>
                        </a:spcAft>
                      </a:pPr>
                      <a:r>
                        <a:rPr lang="en-ID" sz="900" dirty="0">
                          <a:effectLst/>
                          <a:latin typeface="Verdana" panose="020B0604030504040204" pitchFamily="34" charset="0"/>
                          <a:ea typeface="Verdana" panose="020B0604030504040204" pitchFamily="34" charset="0"/>
                        </a:rPr>
                        <a:t>Site Member</a:t>
                      </a:r>
                      <a:endParaRPr lang="en-US" sz="900" dirty="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50000"/>
                        </a:lnSpc>
                        <a:spcBef>
                          <a:spcPts val="0"/>
                        </a:spcBef>
                        <a:spcAft>
                          <a:spcPts val="0"/>
                        </a:spcAft>
                      </a:pPr>
                      <a:r>
                        <a:rPr lang="en-ID" sz="900">
                          <a:effectLst/>
                          <a:latin typeface="Verdana" panose="020B0604030504040204" pitchFamily="34" charset="0"/>
                          <a:ea typeface="Verdana" panose="020B0604030504040204" pitchFamily="34" charset="0"/>
                        </a:rPr>
                        <a:t> </a:t>
                      </a:r>
                      <a:endParaRPr lang="en-US" sz="90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50000"/>
                        </a:lnSpc>
                        <a:spcBef>
                          <a:spcPts val="0"/>
                        </a:spcBef>
                        <a:spcAft>
                          <a:spcPts val="0"/>
                        </a:spcAft>
                      </a:pPr>
                      <a:r>
                        <a:rPr lang="en-ID" sz="900" dirty="0" err="1">
                          <a:effectLst/>
                          <a:latin typeface="Verdana" panose="020B0604030504040204" pitchFamily="34" charset="0"/>
                          <a:ea typeface="Verdana" panose="020B0604030504040204" pitchFamily="34" charset="0"/>
                        </a:rPr>
                        <a:t>editCustomer</a:t>
                      </a:r>
                      <a:r>
                        <a:rPr lang="en-ID" sz="900" dirty="0">
                          <a:effectLst/>
                          <a:latin typeface="Verdana" panose="020B0604030504040204" pitchFamily="34" charset="0"/>
                          <a:ea typeface="Verdana" panose="020B0604030504040204" pitchFamily="34" charset="0"/>
                        </a:rPr>
                        <a:t>() </a:t>
                      </a:r>
                      <a:r>
                        <a:rPr lang="en-ID" sz="900" dirty="0" err="1">
                          <a:effectLst/>
                          <a:latin typeface="Verdana" panose="020B0604030504040204" pitchFamily="34" charset="0"/>
                          <a:ea typeface="Verdana" panose="020B0604030504040204" pitchFamily="34" charset="0"/>
                        </a:rPr>
                        <a:t>removeCustomer</a:t>
                      </a:r>
                      <a:r>
                        <a:rPr lang="en-ID" sz="900" dirty="0">
                          <a:effectLst/>
                          <a:latin typeface="Verdana" panose="020B0604030504040204" pitchFamily="34" charset="0"/>
                          <a:ea typeface="Verdana" panose="020B0604030504040204" pitchFamily="34" charset="0"/>
                        </a:rPr>
                        <a:t>() </a:t>
                      </a:r>
                      <a:r>
                        <a:rPr lang="en-ID" sz="900" dirty="0" err="1">
                          <a:effectLst/>
                          <a:latin typeface="Verdana" panose="020B0604030504040204" pitchFamily="34" charset="0"/>
                          <a:ea typeface="Verdana" panose="020B0604030504040204" pitchFamily="34" charset="0"/>
                        </a:rPr>
                        <a:t>addCustomer</a:t>
                      </a:r>
                      <a:r>
                        <a:rPr lang="en-ID" sz="900" dirty="0">
                          <a:effectLst/>
                          <a:latin typeface="Verdana" panose="020B0604030504040204" pitchFamily="34" charset="0"/>
                          <a:ea typeface="Verdana" panose="020B0604030504040204" pitchFamily="34" charset="0"/>
                        </a:rPr>
                        <a:t>() </a:t>
                      </a:r>
                      <a:r>
                        <a:rPr lang="en-ID" sz="900" dirty="0" err="1">
                          <a:effectLst/>
                          <a:latin typeface="Verdana" panose="020B0604030504040204" pitchFamily="34" charset="0"/>
                          <a:ea typeface="Verdana" panose="020B0604030504040204" pitchFamily="34" charset="0"/>
                        </a:rPr>
                        <a:t>addContent</a:t>
                      </a:r>
                      <a:r>
                        <a:rPr lang="en-ID" sz="900" dirty="0">
                          <a:effectLst/>
                          <a:latin typeface="Verdana" panose="020B0604030504040204" pitchFamily="34" charset="0"/>
                          <a:ea typeface="Verdana" panose="020B0604030504040204" pitchFamily="34" charset="0"/>
                        </a:rPr>
                        <a:t>() </a:t>
                      </a:r>
                      <a:r>
                        <a:rPr lang="en-ID" sz="900" dirty="0" err="1">
                          <a:effectLst/>
                          <a:latin typeface="Verdana" panose="020B0604030504040204" pitchFamily="34" charset="0"/>
                          <a:ea typeface="Verdana" panose="020B0604030504040204" pitchFamily="34" charset="0"/>
                        </a:rPr>
                        <a:t>editContent</a:t>
                      </a:r>
                      <a:r>
                        <a:rPr lang="en-ID" sz="900" dirty="0">
                          <a:effectLst/>
                          <a:latin typeface="Verdana" panose="020B0604030504040204" pitchFamily="34" charset="0"/>
                          <a:ea typeface="Verdana" panose="020B0604030504040204" pitchFamily="34" charset="0"/>
                        </a:rPr>
                        <a:t>() </a:t>
                      </a:r>
                      <a:r>
                        <a:rPr lang="en-ID" sz="900" dirty="0" err="1">
                          <a:effectLst/>
                          <a:latin typeface="Verdana" panose="020B0604030504040204" pitchFamily="34" charset="0"/>
                          <a:ea typeface="Verdana" panose="020B0604030504040204" pitchFamily="34" charset="0"/>
                        </a:rPr>
                        <a:t>removeContent</a:t>
                      </a:r>
                      <a:r>
                        <a:rPr lang="en-ID" sz="900" dirty="0">
                          <a:effectLst/>
                          <a:latin typeface="Verdana" panose="020B0604030504040204" pitchFamily="34" charset="0"/>
                          <a:ea typeface="Verdana" panose="020B0604030504040204" pitchFamily="34" charset="0"/>
                        </a:rPr>
                        <a:t>()</a:t>
                      </a:r>
                      <a:endParaRPr lang="en-US" sz="900" dirty="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tc>
                  <a:txBody>
                    <a:bodyPr/>
                    <a:lstStyle/>
                    <a:p>
                      <a:pPr marL="0" marR="0" algn="just">
                        <a:lnSpc>
                          <a:spcPct val="107000"/>
                        </a:lnSpc>
                        <a:spcBef>
                          <a:spcPts val="0"/>
                        </a:spcBef>
                        <a:spcAft>
                          <a:spcPts val="0"/>
                        </a:spcAft>
                      </a:pPr>
                      <a:r>
                        <a:rPr lang="en-ID" sz="900" dirty="0">
                          <a:effectLst/>
                          <a:latin typeface="Verdana" panose="020B0604030504040204" pitchFamily="34" charset="0"/>
                          <a:ea typeface="Verdana" panose="020B0604030504040204" pitchFamily="34" charset="0"/>
                        </a:rPr>
                        <a:t>The web page Member class inherits properties from the user class, a designation that influences both content and information approximately the customer.</a:t>
                      </a:r>
                      <a:endParaRPr lang="en-US" sz="900" dirty="0">
                        <a:effectLst/>
                        <a:latin typeface="Verdana" panose="020B0604030504040204" pitchFamily="34" charset="0"/>
                        <a:ea typeface="Verdana" panose="020B0604030504040204" pitchFamily="34" charset="0"/>
                        <a:cs typeface="Iskoola Pota" panose="020B0502040204020203" pitchFamily="34" charset="0"/>
                      </a:endParaRPr>
                    </a:p>
                  </a:txBody>
                  <a:tcPr marL="57127" marR="57127" marT="0" marB="0"/>
                </a:tc>
                <a:extLst>
                  <a:ext uri="{0D108BD9-81ED-4DB2-BD59-A6C34878D82A}">
                    <a16:rowId xmlns:a16="http://schemas.microsoft.com/office/drawing/2014/main" val="1041189861"/>
                  </a:ext>
                </a:extLst>
              </a:tr>
            </a:tbl>
          </a:graphicData>
        </a:graphic>
      </p:graphicFrame>
    </p:spTree>
    <p:extLst>
      <p:ext uri="{BB962C8B-B14F-4D97-AF65-F5344CB8AC3E}">
        <p14:creationId xmlns:p14="http://schemas.microsoft.com/office/powerpoint/2010/main" val="75426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Home Page</a:t>
            </a: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C0267425-C44D-43A1-9A67-0B622EA6A73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9000" y="1018260"/>
            <a:ext cx="3592810" cy="5861634"/>
          </a:xfrm>
          <a:prstGeom prst="rect">
            <a:avLst/>
          </a:prstGeom>
          <a:noFill/>
          <a:ln>
            <a:solidFill>
              <a:schemeClr val="bg1">
                <a:lumMod val="50000"/>
              </a:schemeClr>
            </a:solidFill>
          </a:ln>
        </p:spPr>
      </p:pic>
    </p:spTree>
    <p:extLst>
      <p:ext uri="{BB962C8B-B14F-4D97-AF65-F5344CB8AC3E}">
        <p14:creationId xmlns:p14="http://schemas.microsoft.com/office/powerpoint/2010/main" val="1903130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About Us </a:t>
            </a: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928599E6-F075-4A21-8AE5-BCC1FFB28FE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9" y="1268760"/>
            <a:ext cx="5660136" cy="5329114"/>
          </a:xfrm>
          <a:prstGeom prst="rect">
            <a:avLst/>
          </a:prstGeom>
          <a:noFill/>
          <a:ln>
            <a:solidFill>
              <a:schemeClr val="bg1">
                <a:lumMod val="50000"/>
              </a:schemeClr>
            </a:solidFill>
          </a:ln>
        </p:spPr>
      </p:pic>
    </p:spTree>
    <p:extLst>
      <p:ext uri="{BB962C8B-B14F-4D97-AF65-F5344CB8AC3E}">
        <p14:creationId xmlns:p14="http://schemas.microsoft.com/office/powerpoint/2010/main" val="2708121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Contents</a:t>
            </a:r>
          </a:p>
        </p:txBody>
      </p:sp>
      <p:graphicFrame>
        <p:nvGraphicFramePr>
          <p:cNvPr id="2" name="Table 1">
            <a:extLst>
              <a:ext uri="{FF2B5EF4-FFF2-40B4-BE49-F238E27FC236}">
                <a16:creationId xmlns:a16="http://schemas.microsoft.com/office/drawing/2014/main" id="{6F2896E3-39EB-4ECA-AD65-AB059FA4FCC5}"/>
              </a:ext>
            </a:extLst>
          </p:cNvPr>
          <p:cNvGraphicFramePr>
            <a:graphicFrameLocks noGrp="1"/>
          </p:cNvGraphicFramePr>
          <p:nvPr>
            <p:extLst>
              <p:ext uri="{D42A27DB-BD31-4B8C-83A1-F6EECF244321}">
                <p14:modId xmlns:p14="http://schemas.microsoft.com/office/powerpoint/2010/main" val="3618387318"/>
              </p:ext>
            </p:extLst>
          </p:nvPr>
        </p:nvGraphicFramePr>
        <p:xfrm>
          <a:off x="179388" y="1101724"/>
          <a:ext cx="8641084" cy="5740163"/>
        </p:xfrm>
        <a:graphic>
          <a:graphicData uri="http://schemas.openxmlformats.org/drawingml/2006/table">
            <a:tbl>
              <a:tblPr firstRow="1" bandRow="1">
                <a:tableStyleId>{00A15C55-8517-42AA-B614-E9B94910E393}</a:tableStyleId>
              </a:tblPr>
              <a:tblGrid>
                <a:gridCol w="1203209">
                  <a:extLst>
                    <a:ext uri="{9D8B030D-6E8A-4147-A177-3AD203B41FA5}">
                      <a16:colId xmlns:a16="http://schemas.microsoft.com/office/drawing/2014/main" val="2834307532"/>
                    </a:ext>
                  </a:extLst>
                </a:gridCol>
                <a:gridCol w="7437875">
                  <a:extLst>
                    <a:ext uri="{9D8B030D-6E8A-4147-A177-3AD203B41FA5}">
                      <a16:colId xmlns:a16="http://schemas.microsoft.com/office/drawing/2014/main" val="4186691054"/>
                    </a:ext>
                  </a:extLst>
                </a:gridCol>
              </a:tblGrid>
              <a:tr h="441551">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441551">
                <a:tc>
                  <a:txBody>
                    <a:bodyPr/>
                    <a:lstStyle/>
                    <a:p>
                      <a:pPr algn="ctr"/>
                      <a:r>
                        <a:rPr lang="en-SG" sz="1600" dirty="0"/>
                        <a:t>01</a:t>
                      </a:r>
                      <a:endParaRPr lang="en-SG" sz="1600" dirty="0">
                        <a:latin typeface="+mn-lt"/>
                      </a:endParaRPr>
                    </a:p>
                  </a:txBody>
                  <a:tcPr marL="91436" marR="91436" marT="45709" marB="45709" anchor="ctr"/>
                </a:tc>
                <a:tc>
                  <a:txBody>
                    <a:bodyPr/>
                    <a:lstStyle/>
                    <a:p>
                      <a:pPr marL="342900" lvl="2" algn="l" fontAlgn="b"/>
                      <a:r>
                        <a:rPr lang="en-SG" sz="1600" b="0" u="none" strike="noStrike" dirty="0">
                          <a:solidFill>
                            <a:srgbClr val="000000"/>
                          </a:solidFill>
                          <a:effectLst/>
                        </a:rPr>
                        <a:t>List of software used</a:t>
                      </a:r>
                      <a:endParaRPr lang="en-SG" sz="1600" b="0" i="0" u="none" strike="noStrike" dirty="0">
                        <a:solidFill>
                          <a:srgbClr val="000000"/>
                        </a:solidFill>
                        <a:effectLst/>
                        <a:latin typeface="+mn-lt"/>
                      </a:endParaRPr>
                    </a:p>
                  </a:txBody>
                  <a:tcPr marL="6350" marR="6350" marT="6351" marB="0" anchor="ctr"/>
                </a:tc>
                <a:extLst>
                  <a:ext uri="{0D108BD9-81ED-4DB2-BD59-A6C34878D82A}">
                    <a16:rowId xmlns:a16="http://schemas.microsoft.com/office/drawing/2014/main" val="3383460755"/>
                  </a:ext>
                </a:extLst>
              </a:tr>
              <a:tr h="441551">
                <a:tc>
                  <a:txBody>
                    <a:bodyPr/>
                    <a:lstStyle/>
                    <a:p>
                      <a:pPr algn="ctr"/>
                      <a:r>
                        <a:rPr lang="en-SG" sz="1600" dirty="0"/>
                        <a:t>02</a:t>
                      </a:r>
                      <a:endParaRPr lang="en-SG" sz="1600" dirty="0">
                        <a:latin typeface="+mn-lt"/>
                      </a:endParaRPr>
                    </a:p>
                  </a:txBody>
                  <a:tcPr marL="91436" marR="91436" marT="45709" marB="45709" anchor="ctr"/>
                </a:tc>
                <a:tc>
                  <a:txBody>
                    <a:bodyPr/>
                    <a:lstStyle/>
                    <a:p>
                      <a:pPr marL="342900" lvl="2" algn="l" fontAlgn="b"/>
                      <a:r>
                        <a:rPr lang="en-SG" sz="1600" b="0" u="none" strike="noStrike" dirty="0">
                          <a:solidFill>
                            <a:srgbClr val="000000"/>
                          </a:solidFill>
                          <a:effectLst/>
                        </a:rPr>
                        <a:t>OO Paradigm</a:t>
                      </a:r>
                      <a:endParaRPr lang="en-SG" sz="1600" b="0" i="0" u="none" strike="noStrike" dirty="0">
                        <a:solidFill>
                          <a:srgbClr val="000000"/>
                        </a:solidFill>
                        <a:effectLst/>
                        <a:latin typeface="+mn-lt"/>
                      </a:endParaRPr>
                    </a:p>
                  </a:txBody>
                  <a:tcPr marL="6350" marR="6350" marT="6351" marB="0" anchor="ctr"/>
                </a:tc>
                <a:extLst>
                  <a:ext uri="{0D108BD9-81ED-4DB2-BD59-A6C34878D82A}">
                    <a16:rowId xmlns:a16="http://schemas.microsoft.com/office/drawing/2014/main" val="502453963"/>
                  </a:ext>
                </a:extLst>
              </a:tr>
              <a:tr h="441551">
                <a:tc>
                  <a:txBody>
                    <a:bodyPr/>
                    <a:lstStyle/>
                    <a:p>
                      <a:pPr algn="ctr"/>
                      <a:r>
                        <a:rPr lang="en-SG" sz="1600" dirty="0"/>
                        <a:t>03</a:t>
                      </a:r>
                      <a:endParaRPr lang="en-SG" sz="1600" dirty="0">
                        <a:latin typeface="+mn-lt"/>
                      </a:endParaRPr>
                    </a:p>
                  </a:txBody>
                  <a:tcPr marL="91436" marR="91436" marT="45709" marB="45709" anchor="ctr"/>
                </a:tc>
                <a:tc>
                  <a:txBody>
                    <a:bodyPr/>
                    <a:lstStyle/>
                    <a:p>
                      <a:pPr marL="342900" lvl="2" algn="l" fontAlgn="b"/>
                      <a:r>
                        <a:rPr lang="en-SG" sz="1600" b="0" u="none" strike="noStrike" dirty="0">
                          <a:solidFill>
                            <a:srgbClr val="000000"/>
                          </a:solidFill>
                          <a:effectLst/>
                        </a:rPr>
                        <a:t>Class Relationships</a:t>
                      </a:r>
                      <a:endParaRPr lang="en-SG" sz="1600" b="0" i="0" u="none" strike="noStrike" dirty="0">
                        <a:solidFill>
                          <a:srgbClr val="000000"/>
                        </a:solidFill>
                        <a:effectLst/>
                        <a:latin typeface="+mn-lt"/>
                      </a:endParaRPr>
                    </a:p>
                  </a:txBody>
                  <a:tcPr marL="6350" marR="6350" marT="6351" marB="0" anchor="ctr"/>
                </a:tc>
                <a:extLst>
                  <a:ext uri="{0D108BD9-81ED-4DB2-BD59-A6C34878D82A}">
                    <a16:rowId xmlns:a16="http://schemas.microsoft.com/office/drawing/2014/main" val="3888214698"/>
                  </a:ext>
                </a:extLst>
              </a:tr>
              <a:tr h="441551">
                <a:tc>
                  <a:txBody>
                    <a:bodyPr/>
                    <a:lstStyle/>
                    <a:p>
                      <a:pPr algn="ctr"/>
                      <a:r>
                        <a:rPr lang="en-SG" sz="1600" dirty="0"/>
                        <a:t>04</a:t>
                      </a:r>
                      <a:endParaRPr lang="en-SG" sz="1600" dirty="0">
                        <a:latin typeface="+mn-lt"/>
                      </a:endParaRPr>
                    </a:p>
                  </a:txBody>
                  <a:tcPr marL="91436" marR="91436" marT="45709" marB="45709" anchor="ctr"/>
                </a:tc>
                <a:tc>
                  <a:txBody>
                    <a:bodyPr/>
                    <a:lstStyle/>
                    <a:p>
                      <a:pPr marL="342900" lvl="2" algn="l"/>
                      <a:r>
                        <a:rPr lang="en-US" sz="1600" dirty="0"/>
                        <a:t>Class Diagram</a:t>
                      </a:r>
                    </a:p>
                  </a:txBody>
                  <a:tcPr marL="6350" marR="6350" marT="6351" marB="0" anchor="ctr"/>
                </a:tc>
                <a:extLst>
                  <a:ext uri="{0D108BD9-81ED-4DB2-BD59-A6C34878D82A}">
                    <a16:rowId xmlns:a16="http://schemas.microsoft.com/office/drawing/2014/main" val="1429497512"/>
                  </a:ext>
                </a:extLst>
              </a:tr>
              <a:tr h="441551">
                <a:tc>
                  <a:txBody>
                    <a:bodyPr/>
                    <a:lstStyle/>
                    <a:p>
                      <a:pPr algn="ctr"/>
                      <a:r>
                        <a:rPr lang="en-SG" sz="1600" dirty="0"/>
                        <a:t>05</a:t>
                      </a:r>
                      <a:endParaRPr lang="en-SG" sz="1600" dirty="0">
                        <a:latin typeface="+mn-lt"/>
                      </a:endParaRPr>
                    </a:p>
                  </a:txBody>
                  <a:tcPr marL="91436" marR="91436" marT="45709" marB="45709" anchor="ctr"/>
                </a:tc>
                <a:tc>
                  <a:txBody>
                    <a:bodyPr/>
                    <a:lstStyle/>
                    <a:p>
                      <a:pPr marL="342900" lvl="2" algn="l"/>
                      <a:r>
                        <a:rPr lang="en-US" sz="1600" dirty="0"/>
                        <a:t>Developing Triple A portlet</a:t>
                      </a:r>
                    </a:p>
                  </a:txBody>
                  <a:tcPr marL="6350" marR="6350" marT="6351" marB="0" anchor="ctr"/>
                </a:tc>
                <a:extLst>
                  <a:ext uri="{0D108BD9-81ED-4DB2-BD59-A6C34878D82A}">
                    <a16:rowId xmlns:a16="http://schemas.microsoft.com/office/drawing/2014/main" val="1257684296"/>
                  </a:ext>
                </a:extLst>
              </a:tr>
              <a:tr h="441551">
                <a:tc>
                  <a:txBody>
                    <a:bodyPr/>
                    <a:lstStyle/>
                    <a:p>
                      <a:pPr algn="ctr"/>
                      <a:r>
                        <a:rPr lang="en-SG" sz="1600" dirty="0"/>
                        <a:t>06</a:t>
                      </a:r>
                      <a:endParaRPr lang="en-SG" sz="1600" dirty="0">
                        <a:latin typeface="+mn-lt"/>
                      </a:endParaRPr>
                    </a:p>
                  </a:txBody>
                  <a:tcPr marL="91436" marR="91436" marT="45709" marB="45709" anchor="ctr"/>
                </a:tc>
                <a:tc>
                  <a:txBody>
                    <a:bodyPr/>
                    <a:lstStyle/>
                    <a:p>
                      <a:pPr marL="342900" lvl="2" algn="l" fontAlgn="b"/>
                      <a:r>
                        <a:rPr lang="en-SG" sz="1600" b="0" u="none" strike="noStrike" dirty="0">
                          <a:solidFill>
                            <a:srgbClr val="000000"/>
                          </a:solidFill>
                          <a:effectLst/>
                        </a:rPr>
                        <a:t>Customer Management Portlet</a:t>
                      </a:r>
                      <a:endParaRPr lang="en-SG" sz="1600" b="0" i="0" u="none" strike="noStrike" dirty="0">
                        <a:solidFill>
                          <a:srgbClr val="000000"/>
                        </a:solidFill>
                        <a:effectLst/>
                        <a:latin typeface="+mn-lt"/>
                      </a:endParaRPr>
                    </a:p>
                  </a:txBody>
                  <a:tcPr marL="6350" marR="6350" marT="6351" marB="0" anchor="ctr"/>
                </a:tc>
                <a:extLst>
                  <a:ext uri="{0D108BD9-81ED-4DB2-BD59-A6C34878D82A}">
                    <a16:rowId xmlns:a16="http://schemas.microsoft.com/office/drawing/2014/main" val="3512515867"/>
                  </a:ext>
                </a:extLst>
              </a:tr>
              <a:tr h="441551">
                <a:tc>
                  <a:txBody>
                    <a:bodyPr/>
                    <a:lstStyle/>
                    <a:p>
                      <a:pPr algn="ctr"/>
                      <a:r>
                        <a:rPr lang="en-SG" sz="1600" dirty="0"/>
                        <a:t>07</a:t>
                      </a:r>
                      <a:endParaRPr lang="en-SG" sz="1600" dirty="0">
                        <a:latin typeface="+mn-lt"/>
                      </a:endParaRPr>
                    </a:p>
                  </a:txBody>
                  <a:tcPr marL="91436" marR="91436" marT="45709" marB="45709" anchor="ctr"/>
                </a:tc>
                <a:tc>
                  <a:txBody>
                    <a:bodyPr/>
                    <a:lstStyle/>
                    <a:p>
                      <a:pPr marL="342900" marR="0" lvl="2" indent="0" algn="l" defTabSz="342900" rtl="0" eaLnBrk="1" fontAlgn="b" latinLnBrk="0" hangingPunct="1">
                        <a:lnSpc>
                          <a:spcPct val="100000"/>
                        </a:lnSpc>
                        <a:spcBef>
                          <a:spcPts val="0"/>
                        </a:spcBef>
                        <a:spcAft>
                          <a:spcPts val="0"/>
                        </a:spcAft>
                        <a:buClrTx/>
                        <a:buSzTx/>
                        <a:buFontTx/>
                        <a:buNone/>
                        <a:tabLst/>
                        <a:defRPr/>
                      </a:pPr>
                      <a:r>
                        <a:rPr lang="en-SG" sz="1600" b="0" u="none" strike="noStrike" dirty="0">
                          <a:solidFill>
                            <a:srgbClr val="000000"/>
                          </a:solidFill>
                          <a:effectLst/>
                        </a:rPr>
                        <a:t>Design Patterns</a:t>
                      </a:r>
                      <a:endParaRPr lang="en-SG" sz="1600" b="0" i="0" u="none" strike="noStrike" dirty="0">
                        <a:solidFill>
                          <a:srgbClr val="000000"/>
                        </a:solidFill>
                        <a:effectLst/>
                        <a:latin typeface="+mn-lt"/>
                      </a:endParaRPr>
                    </a:p>
                  </a:txBody>
                  <a:tcPr marL="6350" marR="6350" marT="6351" marB="0" anchor="ctr"/>
                </a:tc>
                <a:extLst>
                  <a:ext uri="{0D108BD9-81ED-4DB2-BD59-A6C34878D82A}">
                    <a16:rowId xmlns:a16="http://schemas.microsoft.com/office/drawing/2014/main" val="1297185499"/>
                  </a:ext>
                </a:extLst>
              </a:tr>
              <a:tr h="441551">
                <a:tc>
                  <a:txBody>
                    <a:bodyPr/>
                    <a:lstStyle/>
                    <a:p>
                      <a:pPr algn="ctr"/>
                      <a:r>
                        <a:rPr lang="en-SG" sz="1600" dirty="0"/>
                        <a:t>08</a:t>
                      </a:r>
                      <a:endParaRPr lang="en-SG" sz="1600" dirty="0">
                        <a:latin typeface="+mn-lt"/>
                      </a:endParaRPr>
                    </a:p>
                  </a:txBody>
                  <a:tcPr marL="91436" marR="91436" marT="45709" marB="45709" anchor="ctr"/>
                </a:tc>
                <a:tc>
                  <a:txBody>
                    <a:bodyPr/>
                    <a:lstStyle/>
                    <a:p>
                      <a:pPr marL="342900" lvl="2" algn="l" fontAlgn="b"/>
                      <a:r>
                        <a:rPr lang="en-SG" sz="1600" b="0" u="none" strike="noStrike" dirty="0">
                          <a:solidFill>
                            <a:srgbClr val="000000"/>
                          </a:solidFill>
                          <a:effectLst/>
                        </a:rPr>
                        <a:t>Creational Design Patterns</a:t>
                      </a:r>
                      <a:endParaRPr lang="en-SG" sz="1600" b="0" i="0" u="none" strike="noStrike" dirty="0">
                        <a:solidFill>
                          <a:srgbClr val="000000"/>
                        </a:solidFill>
                        <a:effectLst/>
                        <a:latin typeface="+mn-lt"/>
                      </a:endParaRPr>
                    </a:p>
                  </a:txBody>
                  <a:tcPr marL="6350" marR="6350" marT="6351" marB="0" anchor="ctr"/>
                </a:tc>
                <a:extLst>
                  <a:ext uri="{0D108BD9-81ED-4DB2-BD59-A6C34878D82A}">
                    <a16:rowId xmlns:a16="http://schemas.microsoft.com/office/drawing/2014/main" val="3134097065"/>
                  </a:ext>
                </a:extLst>
              </a:tr>
              <a:tr h="441551">
                <a:tc>
                  <a:txBody>
                    <a:bodyPr/>
                    <a:lstStyle/>
                    <a:p>
                      <a:pPr algn="ctr"/>
                      <a:r>
                        <a:rPr lang="en-SG" sz="1600" dirty="0"/>
                        <a:t>09</a:t>
                      </a:r>
                      <a:endParaRPr lang="en-SG" sz="1600" dirty="0">
                        <a:latin typeface="+mn-lt"/>
                      </a:endParaRPr>
                    </a:p>
                  </a:txBody>
                  <a:tcPr marL="91436" marR="91436" marT="45709" marB="45709" anchor="ctr"/>
                </a:tc>
                <a:tc>
                  <a:txBody>
                    <a:bodyPr/>
                    <a:lstStyle/>
                    <a:p>
                      <a:pPr marL="342900" lvl="2" algn="l" fontAlgn="b"/>
                      <a:r>
                        <a:rPr lang="en-SG" sz="1600" b="0" u="none" strike="noStrike" dirty="0">
                          <a:solidFill>
                            <a:srgbClr val="000000"/>
                          </a:solidFill>
                          <a:effectLst/>
                        </a:rPr>
                        <a:t>Structural Design Patterns</a:t>
                      </a:r>
                      <a:endParaRPr lang="en-SG" sz="1600" b="0" i="0" u="none" strike="noStrike" dirty="0">
                        <a:solidFill>
                          <a:srgbClr val="000000"/>
                        </a:solidFill>
                        <a:effectLst/>
                        <a:latin typeface="+mn-lt"/>
                      </a:endParaRPr>
                    </a:p>
                  </a:txBody>
                  <a:tcPr marL="6350" marR="6350" marT="6351" marB="0" anchor="ctr"/>
                </a:tc>
                <a:extLst>
                  <a:ext uri="{0D108BD9-81ED-4DB2-BD59-A6C34878D82A}">
                    <a16:rowId xmlns:a16="http://schemas.microsoft.com/office/drawing/2014/main" val="1391025220"/>
                  </a:ext>
                </a:extLst>
              </a:tr>
              <a:tr h="441551">
                <a:tc>
                  <a:txBody>
                    <a:bodyPr/>
                    <a:lstStyle/>
                    <a:p>
                      <a:pPr algn="ctr"/>
                      <a:r>
                        <a:rPr lang="en-SG" sz="1600" dirty="0"/>
                        <a:t>10</a:t>
                      </a:r>
                      <a:endParaRPr lang="en-SG" sz="1600" dirty="0">
                        <a:latin typeface="+mn-lt"/>
                      </a:endParaRPr>
                    </a:p>
                  </a:txBody>
                  <a:tcPr marL="91436" marR="91436" marT="45709" marB="45709" anchor="ctr"/>
                </a:tc>
                <a:tc>
                  <a:txBody>
                    <a:bodyPr/>
                    <a:lstStyle/>
                    <a:p>
                      <a:pPr marL="342900" lvl="2" algn="l" fontAlgn="b"/>
                      <a:r>
                        <a:rPr lang="en-SG" sz="1600" b="0" u="none" strike="noStrike" dirty="0">
                          <a:solidFill>
                            <a:srgbClr val="000000"/>
                          </a:solidFill>
                          <a:effectLst/>
                        </a:rPr>
                        <a:t>Behavioural Design Patterns</a:t>
                      </a:r>
                      <a:endParaRPr lang="en-SG" sz="1600" b="0" i="0" u="none" strike="noStrike" dirty="0">
                        <a:solidFill>
                          <a:srgbClr val="000000"/>
                        </a:solidFill>
                        <a:effectLst/>
                        <a:latin typeface="+mn-lt"/>
                      </a:endParaRPr>
                    </a:p>
                  </a:txBody>
                  <a:tcPr marL="6350" marR="6350" marT="6351" marB="0" anchor="ctr"/>
                </a:tc>
                <a:extLst>
                  <a:ext uri="{0D108BD9-81ED-4DB2-BD59-A6C34878D82A}">
                    <a16:rowId xmlns:a16="http://schemas.microsoft.com/office/drawing/2014/main" val="547760610"/>
                  </a:ext>
                </a:extLst>
              </a:tr>
              <a:tr h="441551">
                <a:tc>
                  <a:txBody>
                    <a:bodyPr/>
                    <a:lstStyle/>
                    <a:p>
                      <a:pPr algn="ctr"/>
                      <a:r>
                        <a:rPr lang="en-SG" sz="1600" dirty="0">
                          <a:latin typeface="+mn-lt"/>
                        </a:rPr>
                        <a:t>11</a:t>
                      </a:r>
                    </a:p>
                  </a:txBody>
                  <a:tcPr marL="91436" marR="91436" marT="45709" marB="45709" anchor="ctr"/>
                </a:tc>
                <a:tc>
                  <a:txBody>
                    <a:bodyPr/>
                    <a:lstStyle/>
                    <a:p>
                      <a:pPr marL="342900" lvl="2" algn="l" fontAlgn="b"/>
                      <a:r>
                        <a:rPr lang="en-US" altLang="en-US" sz="1600" dirty="0">
                          <a:solidFill>
                            <a:srgbClr val="FFFFFF"/>
                          </a:solidFill>
                          <a:cs typeface="Arial" panose="020B0604020202020204" pitchFamily="34" charset="0"/>
                        </a:rPr>
                        <a:t>. </a:t>
                      </a:r>
                      <a:r>
                        <a:rPr lang="en-US" altLang="en-US" sz="1600" dirty="0">
                          <a:solidFill>
                            <a:schemeClr val="tx1"/>
                          </a:solidFill>
                          <a:cs typeface="Arial" panose="020B0604020202020204" pitchFamily="34" charset="0"/>
                        </a:rPr>
                        <a:t>Milestone Feedback &amp; Action taken</a:t>
                      </a:r>
                      <a:endParaRPr lang="en-SG" sz="1600" b="0" i="0" u="none" strike="noStrike" dirty="0">
                        <a:solidFill>
                          <a:schemeClr val="tx1"/>
                        </a:solidFill>
                        <a:effectLst/>
                        <a:latin typeface="+mn-lt"/>
                      </a:endParaRPr>
                    </a:p>
                  </a:txBody>
                  <a:tcPr marL="6350" marR="6350" marT="6351" marB="0" anchor="ctr"/>
                </a:tc>
                <a:extLst>
                  <a:ext uri="{0D108BD9-81ED-4DB2-BD59-A6C34878D82A}">
                    <a16:rowId xmlns:a16="http://schemas.microsoft.com/office/drawing/2014/main" val="2315047600"/>
                  </a:ext>
                </a:extLst>
              </a:tr>
              <a:tr h="441551">
                <a:tc>
                  <a:txBody>
                    <a:bodyPr/>
                    <a:lstStyle/>
                    <a:p>
                      <a:pPr algn="ctr"/>
                      <a:r>
                        <a:rPr lang="en-SG" sz="1600" dirty="0">
                          <a:latin typeface="+mn-lt"/>
                        </a:rPr>
                        <a:t>12</a:t>
                      </a:r>
                    </a:p>
                  </a:txBody>
                  <a:tcPr marL="91436" marR="91436" marT="45709" marB="45709" anchor="ctr"/>
                </a:tc>
                <a:tc>
                  <a:txBody>
                    <a:bodyPr/>
                    <a:lstStyle/>
                    <a:p>
                      <a:pPr marL="342900" lvl="2" algn="l" fontAlgn="b"/>
                      <a:r>
                        <a:rPr lang="en-US" altLang="en-US" sz="1600" dirty="0">
                          <a:solidFill>
                            <a:schemeClr val="tx1"/>
                          </a:solidFill>
                          <a:cs typeface="Arial" panose="020B0604020202020204" pitchFamily="34" charset="0"/>
                        </a:rPr>
                        <a:t>Proposed Improvements</a:t>
                      </a:r>
                      <a:endParaRPr lang="en-SG" sz="1600" b="0" i="0" u="none" strike="noStrike" dirty="0">
                        <a:solidFill>
                          <a:schemeClr val="tx1"/>
                        </a:solidFill>
                        <a:effectLst/>
                        <a:latin typeface="+mn-lt"/>
                      </a:endParaRPr>
                    </a:p>
                  </a:txBody>
                  <a:tcPr marL="6350" marR="6350" marT="6351" marB="0" anchor="ctr"/>
                </a:tc>
                <a:extLst>
                  <a:ext uri="{0D108BD9-81ED-4DB2-BD59-A6C34878D82A}">
                    <a16:rowId xmlns:a16="http://schemas.microsoft.com/office/drawing/2014/main" val="412140098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Contact Us </a:t>
            </a: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4B1CB6BF-7DC9-4DDE-95F7-58D19EF715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0526" y="1176508"/>
            <a:ext cx="5731510" cy="5363210"/>
          </a:xfrm>
          <a:prstGeom prst="rect">
            <a:avLst/>
          </a:prstGeom>
          <a:noFill/>
          <a:ln>
            <a:solidFill>
              <a:schemeClr val="bg1">
                <a:lumMod val="50000"/>
              </a:schemeClr>
            </a:solidFill>
          </a:ln>
        </p:spPr>
      </p:pic>
    </p:spTree>
    <p:extLst>
      <p:ext uri="{BB962C8B-B14F-4D97-AF65-F5344CB8AC3E}">
        <p14:creationId xmlns:p14="http://schemas.microsoft.com/office/powerpoint/2010/main" val="303378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2">
            <a:extLst>
              <a:ext uri="{FF2B5EF4-FFF2-40B4-BE49-F238E27FC236}">
                <a16:creationId xmlns:a16="http://schemas.microsoft.com/office/drawing/2014/main" id="{2FBB6B08-1BF3-4446-81C8-A27B8CCEF3E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18" name="Rectangle 17">
            <a:extLst>
              <a:ext uri="{FF2B5EF4-FFF2-40B4-BE49-F238E27FC236}">
                <a16:creationId xmlns:a16="http://schemas.microsoft.com/office/drawing/2014/main" id="{FE0A63D2-428E-473E-BFB7-0665A5FA359A}"/>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Our Services</a:t>
            </a:r>
          </a:p>
        </p:txBody>
      </p:sp>
      <p:sp>
        <p:nvSpPr>
          <p:cNvPr id="19" name="Rectangle 18">
            <a:extLst>
              <a:ext uri="{FF2B5EF4-FFF2-40B4-BE49-F238E27FC236}">
                <a16:creationId xmlns:a16="http://schemas.microsoft.com/office/drawing/2014/main" id="{672AB59E-1147-40FF-93C5-2D6CC18FBB69}"/>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5" name="Picture 4">
            <a:extLst>
              <a:ext uri="{FF2B5EF4-FFF2-40B4-BE49-F238E27FC236}">
                <a16:creationId xmlns:a16="http://schemas.microsoft.com/office/drawing/2014/main" id="{B446D2C2-00DB-49E4-BB8F-7F3B2E1ECF6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0526" y="1590633"/>
            <a:ext cx="5731510" cy="4473575"/>
          </a:xfrm>
          <a:prstGeom prst="rect">
            <a:avLst/>
          </a:prstGeom>
          <a:noFill/>
          <a:ln>
            <a:solidFill>
              <a:schemeClr val="bg1">
                <a:lumMod val="50000"/>
              </a:schemeClr>
            </a:solidFill>
          </a:ln>
        </p:spPr>
      </p:pic>
    </p:spTree>
    <p:extLst>
      <p:ext uri="{BB962C8B-B14F-4D97-AF65-F5344CB8AC3E}">
        <p14:creationId xmlns:p14="http://schemas.microsoft.com/office/powerpoint/2010/main" val="11609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FC4BBA-5708-4A56-9EF3-B2409B4E744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D275603B-5610-4A0B-9D8B-AA3ED6303EBA}"/>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Domain Name</a:t>
            </a: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5" name="Rectangle 4">
            <a:extLst>
              <a:ext uri="{FF2B5EF4-FFF2-40B4-BE49-F238E27FC236}">
                <a16:creationId xmlns:a16="http://schemas.microsoft.com/office/drawing/2014/main" id="{AD7F3305-9B21-45BA-A193-6F7D4864F338}"/>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8F834890-6115-4324-A753-CC013329783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8315" y="1176508"/>
            <a:ext cx="5083438" cy="5545138"/>
          </a:xfrm>
          <a:prstGeom prst="rect">
            <a:avLst/>
          </a:prstGeom>
          <a:noFill/>
          <a:ln>
            <a:solidFill>
              <a:schemeClr val="bg1">
                <a:lumMod val="50000"/>
              </a:schemeClr>
            </a:solidFill>
          </a:ln>
        </p:spPr>
      </p:pic>
    </p:spTree>
    <p:extLst>
      <p:ext uri="{BB962C8B-B14F-4D97-AF65-F5344CB8AC3E}">
        <p14:creationId xmlns:p14="http://schemas.microsoft.com/office/powerpoint/2010/main" val="404364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75927-95C7-4458-98AC-ED64E644A162}"/>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6B68DE13-65CB-4311-A7B5-5E05514ED282}"/>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Shared Hosting</a:t>
            </a: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5" name="Rectangle 4">
            <a:extLst>
              <a:ext uri="{FF2B5EF4-FFF2-40B4-BE49-F238E27FC236}">
                <a16:creationId xmlns:a16="http://schemas.microsoft.com/office/drawing/2014/main" id="{DD87B0CE-7D75-4F1A-BCAA-A035C9F6DF84}"/>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32AD4171-5401-4A52-B2DC-C8E0E7895D1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1176509"/>
            <a:ext cx="5451357" cy="5545138"/>
          </a:xfrm>
          <a:prstGeom prst="rect">
            <a:avLst/>
          </a:prstGeom>
          <a:noFill/>
          <a:ln>
            <a:solidFill>
              <a:schemeClr val="bg1">
                <a:lumMod val="50000"/>
              </a:schemeClr>
            </a:solidFill>
          </a:ln>
        </p:spPr>
      </p:pic>
    </p:spTree>
    <p:extLst>
      <p:ext uri="{BB962C8B-B14F-4D97-AF65-F5344CB8AC3E}">
        <p14:creationId xmlns:p14="http://schemas.microsoft.com/office/powerpoint/2010/main" val="931181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2BF427-F9A1-49C4-ADA0-0F5D21CC348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61D88062-9F74-48C7-8E55-D89F6C8E4BA1}"/>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Reseller Hosting</a:t>
            </a: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5" name="Rectangle 4">
            <a:extLst>
              <a:ext uri="{FF2B5EF4-FFF2-40B4-BE49-F238E27FC236}">
                <a16:creationId xmlns:a16="http://schemas.microsoft.com/office/drawing/2014/main" id="{38AFF777-9D34-4C23-B211-0407751F4CBF}"/>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0BF971F6-0E8D-4C69-8A28-CCF6B84B4A2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3" y="1176508"/>
            <a:ext cx="5170011" cy="5545139"/>
          </a:xfrm>
          <a:prstGeom prst="rect">
            <a:avLst/>
          </a:prstGeom>
          <a:noFill/>
          <a:ln>
            <a:solidFill>
              <a:schemeClr val="bg1">
                <a:lumMod val="50000"/>
              </a:schemeClr>
            </a:solidFill>
          </a:ln>
        </p:spPr>
      </p:pic>
    </p:spTree>
    <p:extLst>
      <p:ext uri="{BB962C8B-B14F-4D97-AF65-F5344CB8AC3E}">
        <p14:creationId xmlns:p14="http://schemas.microsoft.com/office/powerpoint/2010/main" val="3122485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6CC94D-CABB-454A-A7DC-8378667E77B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6F2328A8-B18F-46B3-9F11-93A830E65F5D}"/>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Cloud Hosting</a:t>
            </a: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5" name="Rectangle 4">
            <a:extLst>
              <a:ext uri="{FF2B5EF4-FFF2-40B4-BE49-F238E27FC236}">
                <a16:creationId xmlns:a16="http://schemas.microsoft.com/office/drawing/2014/main" id="{B3EFD076-7B01-4392-884B-9A44E8713CF5}"/>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3D62C5A6-8321-4B2D-8B4B-7A25EC7B433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1" y="1176507"/>
            <a:ext cx="5458043" cy="5545138"/>
          </a:xfrm>
          <a:prstGeom prst="rect">
            <a:avLst/>
          </a:prstGeom>
          <a:noFill/>
          <a:ln>
            <a:solidFill>
              <a:schemeClr val="bg1">
                <a:lumMod val="50000"/>
              </a:schemeClr>
            </a:solidFill>
          </a:ln>
        </p:spPr>
      </p:pic>
    </p:spTree>
    <p:extLst>
      <p:ext uri="{BB962C8B-B14F-4D97-AF65-F5344CB8AC3E}">
        <p14:creationId xmlns:p14="http://schemas.microsoft.com/office/powerpoint/2010/main" val="59134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BCE6C-5CAA-420C-ABC0-8C0D949A174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6F54D490-3DF6-4604-9D14-8BC0B1BA38DF}"/>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VPS Hosting</a:t>
            </a: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5" name="Rectangle 4">
            <a:extLst>
              <a:ext uri="{FF2B5EF4-FFF2-40B4-BE49-F238E27FC236}">
                <a16:creationId xmlns:a16="http://schemas.microsoft.com/office/drawing/2014/main" id="{1017D5C0-D82C-4324-BFEE-4C23D3BA0B6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BC2EBD6A-06BD-40B2-AF1C-5584298A75D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5" y="1176508"/>
            <a:ext cx="5602059" cy="5488135"/>
          </a:xfrm>
          <a:prstGeom prst="rect">
            <a:avLst/>
          </a:prstGeom>
          <a:noFill/>
          <a:ln>
            <a:solidFill>
              <a:schemeClr val="bg1">
                <a:lumMod val="50000"/>
              </a:schemeClr>
            </a:solidFill>
          </a:ln>
        </p:spPr>
      </p:pic>
    </p:spTree>
    <p:extLst>
      <p:ext uri="{BB962C8B-B14F-4D97-AF65-F5344CB8AC3E}">
        <p14:creationId xmlns:p14="http://schemas.microsoft.com/office/powerpoint/2010/main" val="57824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630E94-F32F-44B4-8C2F-0C6E9A28CF0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7D48185D-1422-4B26-989A-987997B2A1E1}"/>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Dedicated Hosting</a:t>
            </a: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5" name="Rectangle 4">
            <a:extLst>
              <a:ext uri="{FF2B5EF4-FFF2-40B4-BE49-F238E27FC236}">
                <a16:creationId xmlns:a16="http://schemas.microsoft.com/office/drawing/2014/main" id="{7EA56860-0FC8-4957-8D60-19F11212DCF8}"/>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285FC53E-A723-4749-BB81-741295654BA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677" y="1209910"/>
            <a:ext cx="5386035" cy="5525282"/>
          </a:xfrm>
          <a:prstGeom prst="rect">
            <a:avLst/>
          </a:prstGeom>
          <a:noFill/>
          <a:ln>
            <a:solidFill>
              <a:schemeClr val="bg1">
                <a:lumMod val="50000"/>
              </a:schemeClr>
            </a:solidFill>
          </a:ln>
        </p:spPr>
      </p:pic>
    </p:spTree>
    <p:extLst>
      <p:ext uri="{BB962C8B-B14F-4D97-AF65-F5344CB8AC3E}">
        <p14:creationId xmlns:p14="http://schemas.microsoft.com/office/powerpoint/2010/main" val="1815301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73CB8D-14A7-47C2-A5B0-DD6B9EC50145}"/>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DEB76459-C1CE-44BD-9D41-359021401EFD}"/>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Colocation Server Hosting</a:t>
            </a: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5" name="Rectangle 4">
            <a:extLst>
              <a:ext uri="{FF2B5EF4-FFF2-40B4-BE49-F238E27FC236}">
                <a16:creationId xmlns:a16="http://schemas.microsoft.com/office/drawing/2014/main" id="{ECBA224D-6CA4-4FCE-84A1-8DB772BEE3E8}"/>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16971ED4-63BE-452D-B924-1E16B897A70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6245" y="1546197"/>
            <a:ext cx="5731510" cy="4958080"/>
          </a:xfrm>
          <a:prstGeom prst="rect">
            <a:avLst/>
          </a:prstGeom>
          <a:noFill/>
          <a:ln>
            <a:solidFill>
              <a:schemeClr val="bg1">
                <a:lumMod val="50000"/>
              </a:schemeClr>
            </a:solidFill>
          </a:ln>
        </p:spPr>
      </p:pic>
    </p:spTree>
    <p:extLst>
      <p:ext uri="{BB962C8B-B14F-4D97-AF65-F5344CB8AC3E}">
        <p14:creationId xmlns:p14="http://schemas.microsoft.com/office/powerpoint/2010/main" val="2822444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80D648-B067-4F03-9031-DDC3F4622E5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0B010EE2-63EC-451B-8C89-6235F997C14D}"/>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Terms &amp; Conditions</a:t>
            </a: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6" name="Rectangle 5">
            <a:extLst>
              <a:ext uri="{FF2B5EF4-FFF2-40B4-BE49-F238E27FC236}">
                <a16:creationId xmlns:a16="http://schemas.microsoft.com/office/drawing/2014/main" id="{C22AEB56-9DFF-4981-9A34-2CAC900E59C8}"/>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7" name="Picture 6">
            <a:extLst>
              <a:ext uri="{FF2B5EF4-FFF2-40B4-BE49-F238E27FC236}">
                <a16:creationId xmlns:a16="http://schemas.microsoft.com/office/drawing/2014/main" id="{579903B4-5C89-43C2-9DAA-647CBFBB04B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597689"/>
            <a:ext cx="6192688" cy="4702776"/>
          </a:xfrm>
          <a:prstGeom prst="rect">
            <a:avLst/>
          </a:prstGeom>
          <a:noFill/>
          <a:ln>
            <a:solidFill>
              <a:schemeClr val="bg1">
                <a:lumMod val="50000"/>
              </a:schemeClr>
            </a:solidFill>
          </a:ln>
        </p:spPr>
      </p:pic>
    </p:spTree>
    <p:extLst>
      <p:ext uri="{BB962C8B-B14F-4D97-AF65-F5344CB8AC3E}">
        <p14:creationId xmlns:p14="http://schemas.microsoft.com/office/powerpoint/2010/main" val="2082142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List of software used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dirty="0">
                <a:solidFill>
                  <a:schemeClr val="tx1"/>
                </a:solidFill>
              </a:rPr>
              <a:t>Developer Studio - Eclipse IDE</a:t>
            </a: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4" name="Picture 3">
            <a:extLst>
              <a:ext uri="{FF2B5EF4-FFF2-40B4-BE49-F238E27FC236}">
                <a16:creationId xmlns:a16="http://schemas.microsoft.com/office/drawing/2014/main" id="{2C3C2B52-8457-44CC-A25C-1CBE2F2DCD02}"/>
              </a:ext>
            </a:extLst>
          </p:cNvPr>
          <p:cNvPicPr/>
          <p:nvPr/>
        </p:nvPicPr>
        <p:blipFill rotWithShape="1">
          <a:blip r:embed="rId2" cstate="print">
            <a:extLst>
              <a:ext uri="{28A0092B-C50C-407E-A947-70E740481C1C}">
                <a14:useLocalDpi xmlns:a14="http://schemas.microsoft.com/office/drawing/2010/main" val="0"/>
              </a:ext>
            </a:extLst>
          </a:blip>
          <a:srcRect b="5751"/>
          <a:stretch/>
        </p:blipFill>
        <p:spPr bwMode="auto">
          <a:xfrm>
            <a:off x="208940" y="1556792"/>
            <a:ext cx="4320480" cy="2304256"/>
          </a:xfrm>
          <a:prstGeom prst="rect">
            <a:avLst/>
          </a:prstGeom>
          <a:ln>
            <a:solidFill>
              <a:schemeClr val="bg1">
                <a:lumMod val="50000"/>
              </a:schemeClr>
            </a:solid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E969D44B-F140-418A-9220-86412A945E4F}"/>
              </a:ext>
            </a:extLst>
          </p:cNvPr>
          <p:cNvSpPr txBox="1"/>
          <p:nvPr/>
        </p:nvSpPr>
        <p:spPr>
          <a:xfrm>
            <a:off x="5345585" y="3522494"/>
            <a:ext cx="2114297"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rPr>
              <a:t>MySQL Workbench</a:t>
            </a:r>
          </a:p>
        </p:txBody>
      </p:sp>
      <p:pic>
        <p:nvPicPr>
          <p:cNvPr id="6" name="Picture 5">
            <a:extLst>
              <a:ext uri="{FF2B5EF4-FFF2-40B4-BE49-F238E27FC236}">
                <a16:creationId xmlns:a16="http://schemas.microsoft.com/office/drawing/2014/main" id="{2E24AE7B-6253-43BC-956D-25BC38DE82FD}"/>
              </a:ext>
            </a:extLst>
          </p:cNvPr>
          <p:cNvPicPr/>
          <p:nvPr/>
        </p:nvPicPr>
        <p:blipFill rotWithShape="1">
          <a:blip r:embed="rId3" cstate="print">
            <a:extLst>
              <a:ext uri="{28A0092B-C50C-407E-A947-70E740481C1C}">
                <a14:useLocalDpi xmlns:a14="http://schemas.microsoft.com/office/drawing/2010/main" val="0"/>
              </a:ext>
            </a:extLst>
          </a:blip>
          <a:srcRect b="6933"/>
          <a:stretch/>
        </p:blipFill>
        <p:spPr bwMode="auto">
          <a:xfrm>
            <a:off x="3635896" y="4005064"/>
            <a:ext cx="5115153" cy="2656334"/>
          </a:xfrm>
          <a:prstGeom prst="rect">
            <a:avLst/>
          </a:prstGeom>
          <a:ln>
            <a:solidFill>
              <a:schemeClr val="bg1">
                <a:lumMod val="50000"/>
              </a:schemeClr>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125007B-005E-47DE-8D85-014AD49FE184}"/>
              </a:ext>
            </a:extLst>
          </p:cNvPr>
          <p:cNvPicPr>
            <a:picLocks noChangeAspect="1"/>
          </p:cNvPicPr>
          <p:nvPr/>
        </p:nvPicPr>
        <p:blipFill>
          <a:blip r:embed="rId4"/>
          <a:stretch>
            <a:fillRect/>
          </a:stretch>
        </p:blipFill>
        <p:spPr>
          <a:xfrm>
            <a:off x="4716016" y="3302252"/>
            <a:ext cx="710988" cy="71098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AA6010-55B9-4A2C-8A68-A23A54B07B8E}"/>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Manage Service &amp; Customer (Service)</a:t>
            </a:r>
          </a:p>
        </p:txBody>
      </p:sp>
      <p:sp>
        <p:nvSpPr>
          <p:cNvPr id="5" name="Rectangle 4">
            <a:extLst>
              <a:ext uri="{FF2B5EF4-FFF2-40B4-BE49-F238E27FC236}">
                <a16:creationId xmlns:a16="http://schemas.microsoft.com/office/drawing/2014/main" id="{E3E683B0-0DB5-4940-937C-1D2319D55578}"/>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AA09C0E2-4B4F-4B61-A8F2-80383E5D069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7" y="1484784"/>
            <a:ext cx="5731510" cy="3223260"/>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FAA7E2D5-F36B-400C-8681-00EDEC9C302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4058" y="3990511"/>
            <a:ext cx="5731510" cy="2731135"/>
          </a:xfrm>
          <a:prstGeom prst="rect">
            <a:avLst/>
          </a:prstGeom>
          <a:noFill/>
          <a:ln>
            <a:solidFill>
              <a:schemeClr val="bg1">
                <a:lumMod val="50000"/>
              </a:schemeClr>
            </a:solidFill>
          </a:ln>
        </p:spPr>
      </p:pic>
      <p:sp>
        <p:nvSpPr>
          <p:cNvPr id="8" name="TextBox 2">
            <a:extLst>
              <a:ext uri="{FF2B5EF4-FFF2-40B4-BE49-F238E27FC236}">
                <a16:creationId xmlns:a16="http://schemas.microsoft.com/office/drawing/2014/main" id="{284C89BB-CF9F-4C00-B2AC-DC581D04D930}"/>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Customer Management Portlet</a:t>
            </a:r>
            <a:endParaRPr lang="en-US" altLang="en-US" sz="2800" dirty="0">
              <a:solidFill>
                <a:schemeClr val="bg1"/>
              </a:solidFill>
              <a:cs typeface="Arial" panose="020B0604020202020204" pitchFamily="34" charset="0"/>
            </a:endParaRPr>
          </a:p>
        </p:txBody>
      </p:sp>
    </p:spTree>
    <p:extLst>
      <p:ext uri="{BB962C8B-B14F-4D97-AF65-F5344CB8AC3E}">
        <p14:creationId xmlns:p14="http://schemas.microsoft.com/office/powerpoint/2010/main" val="1576112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091B74-A3EB-4951-9EB5-D21CDE2EF052}"/>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Manage Service &amp; Customer (Customer)</a:t>
            </a:r>
          </a:p>
          <a:p>
            <a:pPr marL="0" marR="0"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6" name="Rectangle 5">
            <a:extLst>
              <a:ext uri="{FF2B5EF4-FFF2-40B4-BE49-F238E27FC236}">
                <a16:creationId xmlns:a16="http://schemas.microsoft.com/office/drawing/2014/main" id="{BCFD7F67-F04E-4CF8-A8F1-E84C938F374D}"/>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8" name="Picture 7">
            <a:extLst>
              <a:ext uri="{FF2B5EF4-FFF2-40B4-BE49-F238E27FC236}">
                <a16:creationId xmlns:a16="http://schemas.microsoft.com/office/drawing/2014/main" id="{89699A92-49CC-40E0-8E8C-22738DE4593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7" y="1529697"/>
            <a:ext cx="4485650" cy="3348629"/>
          </a:xfrm>
          <a:prstGeom prst="rect">
            <a:avLst/>
          </a:prstGeom>
          <a:noFill/>
          <a:ln>
            <a:solidFill>
              <a:schemeClr val="bg1">
                <a:lumMod val="50000"/>
              </a:schemeClr>
            </a:solidFill>
          </a:ln>
        </p:spPr>
      </p:pic>
      <p:pic>
        <p:nvPicPr>
          <p:cNvPr id="9" name="Picture 8">
            <a:extLst>
              <a:ext uri="{FF2B5EF4-FFF2-40B4-BE49-F238E27FC236}">
                <a16:creationId xmlns:a16="http://schemas.microsoft.com/office/drawing/2014/main" id="{AC8A74BC-9D12-4211-A299-E5F9CFB2DC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4005064"/>
            <a:ext cx="5371470" cy="2679764"/>
          </a:xfrm>
          <a:prstGeom prst="rect">
            <a:avLst/>
          </a:prstGeom>
          <a:noFill/>
          <a:ln>
            <a:noFill/>
          </a:ln>
        </p:spPr>
      </p:pic>
      <p:sp>
        <p:nvSpPr>
          <p:cNvPr id="10" name="TextBox 2">
            <a:extLst>
              <a:ext uri="{FF2B5EF4-FFF2-40B4-BE49-F238E27FC236}">
                <a16:creationId xmlns:a16="http://schemas.microsoft.com/office/drawing/2014/main" id="{5B3BCD34-C183-43C7-9D55-60458D4322F5}"/>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Customer Management Portlet</a:t>
            </a:r>
            <a:endParaRPr lang="en-US" altLang="en-US" sz="2800" dirty="0">
              <a:solidFill>
                <a:schemeClr val="bg1"/>
              </a:solidFill>
              <a:cs typeface="Arial" panose="020B0604020202020204" pitchFamily="34" charset="0"/>
            </a:endParaRPr>
          </a:p>
        </p:txBody>
      </p:sp>
    </p:spTree>
    <p:extLst>
      <p:ext uri="{BB962C8B-B14F-4D97-AF65-F5344CB8AC3E}">
        <p14:creationId xmlns:p14="http://schemas.microsoft.com/office/powerpoint/2010/main" val="120354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marR="0" indent="-285750" algn="just">
              <a:spcBef>
                <a:spcPts val="0"/>
              </a:spcBef>
              <a:spcAft>
                <a:spcPts val="1000"/>
              </a:spcAft>
              <a:buFont typeface="Wingdings" panose="05000000000000000000" pitchFamily="2" charset="2"/>
              <a:buChar char="q"/>
            </a:pPr>
            <a:r>
              <a:rPr lang="en-SG" sz="1400" b="1" dirty="0">
                <a:solidFill>
                  <a:schemeClr val="tx1"/>
                </a:solidFill>
                <a:latin typeface="Verdana" panose="020B0604030504040204" pitchFamily="34" charset="0"/>
                <a:ea typeface="Verdana" panose="020B0604030504040204" pitchFamily="34" charset="0"/>
              </a:rPr>
              <a:t>Usage of Design Pattern in Software Development</a:t>
            </a:r>
          </a:p>
          <a:p>
            <a:pPr indent="457200" algn="just">
              <a:lnSpc>
                <a:spcPct val="150000"/>
              </a:lnSpc>
              <a:spcBef>
                <a:spcPts val="0"/>
              </a:spcBef>
              <a:spcAft>
                <a:spcPts val="1000"/>
              </a:spcAft>
            </a:pPr>
            <a:r>
              <a:rPr lang="en-US" sz="14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The usage of design patterns in the Triple A Portlet is critical for maintaining neat and smooth code. even though the portlet has many layers of services and classes, no longer each design pattern might be useful when utilized by the portlet. We have to use this information to determine the best and best design pattern for the portlet. due to the multiple layers of java classes, the portlet has already used the factory pattern. And, due to the fact we don't use any filtering functions in the portlet, the usage of the filter out sample is probably now not the best pattern to adapt into it. specifically given how the portlet implements the method and the fact that there are multiple layers of java classes.</a:t>
            </a: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806431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8. Creational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230"/>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276225" algn="just">
              <a:lnSpc>
                <a:spcPct val="150000"/>
              </a:lnSpc>
              <a:spcBef>
                <a:spcPts val="70"/>
              </a:spcBef>
              <a:spcAft>
                <a:spcPts val="800"/>
              </a:spcAft>
            </a:pPr>
            <a:r>
              <a:rPr lang="en-ID" sz="1200" dirty="0">
                <a:solidFill>
                  <a:schemeClr val="tx1"/>
                </a:solidFill>
                <a:effectLst/>
                <a:latin typeface="Verdana" panose="020B0604030504040204" pitchFamily="34" charset="0"/>
                <a:ea typeface="Arial" panose="020B0604020202020204" pitchFamily="34" charset="0"/>
                <a:cs typeface="Arial" panose="020B0604020202020204" pitchFamily="34" charset="0"/>
              </a:rPr>
              <a:t>In software engineering, creational design patterns are design patterns that cope with object introduction mechanisms, trying to create objects in a way suitable to the state of affairs. The basic form of item creation could result in design problems or in brought complexity to the design. Creational design patterns are concerned with the manner of making objects. So those design patterns are used while a decision ought to be made at the time of instantiation of a class</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graphicFrame>
        <p:nvGraphicFramePr>
          <p:cNvPr id="6" name="Table 5">
            <a:extLst>
              <a:ext uri="{FF2B5EF4-FFF2-40B4-BE49-F238E27FC236}">
                <a16:creationId xmlns:a16="http://schemas.microsoft.com/office/drawing/2014/main" id="{F30636E6-3A21-4E4B-9C82-581FEC84F2C1}"/>
              </a:ext>
            </a:extLst>
          </p:cNvPr>
          <p:cNvGraphicFramePr>
            <a:graphicFrameLocks noGrp="1"/>
          </p:cNvGraphicFramePr>
          <p:nvPr>
            <p:extLst>
              <p:ext uri="{D42A27DB-BD31-4B8C-83A1-F6EECF244321}">
                <p14:modId xmlns:p14="http://schemas.microsoft.com/office/powerpoint/2010/main" val="869690258"/>
              </p:ext>
            </p:extLst>
          </p:nvPr>
        </p:nvGraphicFramePr>
        <p:xfrm>
          <a:off x="3563888" y="2604616"/>
          <a:ext cx="4944465" cy="3835556"/>
        </p:xfrm>
        <a:graphic>
          <a:graphicData uri="http://schemas.openxmlformats.org/drawingml/2006/table">
            <a:tbl>
              <a:tblPr firstRow="1" firstCol="1" bandRow="1">
                <a:tableStyleId>{00A15C55-8517-42AA-B614-E9B94910E393}</a:tableStyleId>
              </a:tblPr>
              <a:tblGrid>
                <a:gridCol w="1224136">
                  <a:extLst>
                    <a:ext uri="{9D8B030D-6E8A-4147-A177-3AD203B41FA5}">
                      <a16:colId xmlns:a16="http://schemas.microsoft.com/office/drawing/2014/main" val="3111591050"/>
                    </a:ext>
                  </a:extLst>
                </a:gridCol>
                <a:gridCol w="3720329">
                  <a:extLst>
                    <a:ext uri="{9D8B030D-6E8A-4147-A177-3AD203B41FA5}">
                      <a16:colId xmlns:a16="http://schemas.microsoft.com/office/drawing/2014/main" val="82162136"/>
                    </a:ext>
                  </a:extLst>
                </a:gridCol>
              </a:tblGrid>
              <a:tr h="652619">
                <a:tc>
                  <a:txBody>
                    <a:bodyPr/>
                    <a:lstStyle/>
                    <a:p>
                      <a:pPr marL="0" marR="276225" algn="just">
                        <a:lnSpc>
                          <a:spcPct val="150000"/>
                        </a:lnSpc>
                        <a:spcBef>
                          <a:spcPts val="70"/>
                        </a:spcBef>
                        <a:spcAft>
                          <a:spcPts val="0"/>
                        </a:spcAft>
                      </a:pPr>
                      <a:r>
                        <a:rPr lang="en-ID" sz="1000" dirty="0">
                          <a:effectLst/>
                          <a:latin typeface="Verdana" panose="020B0604030504040204" pitchFamily="34" charset="0"/>
                          <a:ea typeface="Verdana" panose="020B0604030504040204" pitchFamily="34" charset="0"/>
                        </a:rPr>
                        <a:t>Factory Method Pattern</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Define an interface or abstract class for developing an object however permit the subclasses to decide which class to instantiate</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extLst>
                  <a:ext uri="{0D108BD9-81ED-4DB2-BD59-A6C34878D82A}">
                    <a16:rowId xmlns:a16="http://schemas.microsoft.com/office/drawing/2014/main" val="518197934"/>
                  </a:ext>
                </a:extLst>
              </a:tr>
              <a:tr h="976190">
                <a:tc>
                  <a:txBody>
                    <a:bodyPr/>
                    <a:lstStyle/>
                    <a:p>
                      <a:pPr marL="0" marR="276225" algn="just">
                        <a:lnSpc>
                          <a:spcPct val="150000"/>
                        </a:lnSpc>
                        <a:spcBef>
                          <a:spcPts val="70"/>
                        </a:spcBef>
                        <a:spcAft>
                          <a:spcPts val="0"/>
                        </a:spcAft>
                      </a:pPr>
                      <a:r>
                        <a:rPr lang="en-ID" sz="1000" dirty="0">
                          <a:effectLst/>
                          <a:latin typeface="Verdana" panose="020B0604030504040204" pitchFamily="34" charset="0"/>
                          <a:ea typeface="Verdana" panose="020B0604030504040204" pitchFamily="34" charset="0"/>
                        </a:rPr>
                        <a:t>Abstract Factory Pattern</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tc>
                  <a:txBody>
                    <a:bodyPr/>
                    <a:lstStyle/>
                    <a:p>
                      <a:pPr marL="0" marR="276225" algn="just">
                        <a:lnSpc>
                          <a:spcPct val="150000"/>
                        </a:lnSpc>
                        <a:spcBef>
                          <a:spcPts val="70"/>
                        </a:spcBef>
                        <a:spcAft>
                          <a:spcPts val="0"/>
                        </a:spcAft>
                      </a:pPr>
                      <a:r>
                        <a:rPr lang="en-ID" sz="1000" dirty="0">
                          <a:effectLst/>
                          <a:latin typeface="Verdana" panose="020B0604030504040204" pitchFamily="34" charset="0"/>
                          <a:ea typeface="Verdana" panose="020B0604030504040204" pitchFamily="34" charset="0"/>
                        </a:rPr>
                        <a:t>Define an interface or abstract class for creating families of related objects however without specifying their concrete sub-classes.</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extLst>
                  <a:ext uri="{0D108BD9-81ED-4DB2-BD59-A6C34878D82A}">
                    <a16:rowId xmlns:a16="http://schemas.microsoft.com/office/drawing/2014/main" val="3502884923"/>
                  </a:ext>
                </a:extLst>
              </a:tr>
              <a:tr h="725245">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Singleton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Define a class that has the most effective example and presents a worldwide point of access to it</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extLst>
                  <a:ext uri="{0D108BD9-81ED-4DB2-BD59-A6C34878D82A}">
                    <a16:rowId xmlns:a16="http://schemas.microsoft.com/office/drawing/2014/main" val="3508590285"/>
                  </a:ext>
                </a:extLst>
              </a:tr>
              <a:tr h="753873">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Prototype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Cloning of a current object as opposed to creating a new one can also be custom designed according to the requirement.</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extLst>
                  <a:ext uri="{0D108BD9-81ED-4DB2-BD59-A6C34878D82A}">
                    <a16:rowId xmlns:a16="http://schemas.microsoft.com/office/drawing/2014/main" val="2989297194"/>
                  </a:ext>
                </a:extLst>
              </a:tr>
              <a:tr h="725245">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Builder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tc>
                  <a:txBody>
                    <a:bodyPr/>
                    <a:lstStyle/>
                    <a:p>
                      <a:pPr marL="0" marR="276225" algn="just">
                        <a:lnSpc>
                          <a:spcPct val="150000"/>
                        </a:lnSpc>
                        <a:spcBef>
                          <a:spcPts val="70"/>
                        </a:spcBef>
                        <a:spcAft>
                          <a:spcPts val="0"/>
                        </a:spcAft>
                      </a:pPr>
                      <a:r>
                        <a:rPr lang="en-ID" sz="1000" dirty="0">
                          <a:effectLst/>
                          <a:latin typeface="Verdana" panose="020B0604030504040204" pitchFamily="34" charset="0"/>
                          <a:ea typeface="Verdana" panose="020B0604030504040204" pitchFamily="34" charset="0"/>
                        </a:rPr>
                        <a:t>Construct a complex object from simple objects the usage of step-by means of-step approach</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66129" marR="66129" marT="0" marB="0"/>
                </a:tc>
                <a:extLst>
                  <a:ext uri="{0D108BD9-81ED-4DB2-BD59-A6C34878D82A}">
                    <a16:rowId xmlns:a16="http://schemas.microsoft.com/office/drawing/2014/main" val="1899051599"/>
                  </a:ext>
                </a:extLst>
              </a:tr>
            </a:tbl>
          </a:graphicData>
        </a:graphic>
      </p:graphicFrame>
    </p:spTree>
    <p:extLst>
      <p:ext uri="{BB962C8B-B14F-4D97-AF65-F5344CB8AC3E}">
        <p14:creationId xmlns:p14="http://schemas.microsoft.com/office/powerpoint/2010/main" val="705480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8. Creational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171450" marR="0" indent="-171450" algn="just">
              <a:lnSpc>
                <a:spcPct val="150000"/>
              </a:lnSpc>
              <a:spcBef>
                <a:spcPts val="0"/>
              </a:spcBef>
              <a:spcAft>
                <a:spcPts val="1000"/>
              </a:spcAft>
              <a:buFont typeface="Wingdings" panose="05000000000000000000" pitchFamily="2" charset="2"/>
              <a:buChar char="q"/>
            </a:pPr>
            <a:r>
              <a:rPr lang="en-US" sz="1200" dirty="0" err="1">
                <a:solidFill>
                  <a:schemeClr val="tx1"/>
                </a:solidFill>
                <a:latin typeface="Verdana" panose="020B0604030504040204" pitchFamily="34" charset="0"/>
                <a:ea typeface="Verdana" panose="020B0604030504040204" pitchFamily="34" charset="0"/>
                <a:cs typeface="Myanmar Text" panose="020B0502040204020203" pitchFamily="34" charset="0"/>
              </a:rPr>
              <a:t>Façtory</a:t>
            </a:r>
            <a:r>
              <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rPr>
              <a:t> Pattern</a:t>
            </a:r>
          </a:p>
          <a:p>
            <a:pPr marL="171450" marR="0" indent="-171450" algn="just">
              <a:lnSpc>
                <a:spcPct val="150000"/>
              </a:lnSpc>
              <a:spcBef>
                <a:spcPts val="0"/>
              </a:spcBef>
              <a:spcAft>
                <a:spcPts val="1000"/>
              </a:spcAft>
              <a:buFont typeface="Wingdings" panose="05000000000000000000" pitchFamily="2" charset="2"/>
              <a:buChar char="q"/>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171450" marR="0" indent="-171450" algn="just">
              <a:lnSpc>
                <a:spcPct val="150000"/>
              </a:lnSpc>
              <a:spcBef>
                <a:spcPts val="0"/>
              </a:spcBef>
              <a:spcAft>
                <a:spcPts val="1000"/>
              </a:spcAft>
              <a:buFont typeface="Wingdings" panose="05000000000000000000" pitchFamily="2" charset="2"/>
              <a:buChar char="q"/>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171450" marR="0" indent="-171450" algn="just">
              <a:lnSpc>
                <a:spcPct val="150000"/>
              </a:lnSpc>
              <a:spcBef>
                <a:spcPts val="0"/>
              </a:spcBef>
              <a:spcAft>
                <a:spcPts val="1000"/>
              </a:spcAft>
              <a:buFont typeface="Wingdings" panose="05000000000000000000" pitchFamily="2" charset="2"/>
              <a:buChar char="q"/>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171450" marR="0" indent="-171450" algn="just">
              <a:lnSpc>
                <a:spcPct val="150000"/>
              </a:lnSpc>
              <a:spcBef>
                <a:spcPts val="0"/>
              </a:spcBef>
              <a:spcAft>
                <a:spcPts val="1000"/>
              </a:spcAft>
              <a:buFont typeface="Wingdings" panose="05000000000000000000" pitchFamily="2" charset="2"/>
              <a:buChar char="q"/>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171450" marR="0" indent="-171450" algn="just">
              <a:lnSpc>
                <a:spcPct val="150000"/>
              </a:lnSpc>
              <a:spcBef>
                <a:spcPts val="0"/>
              </a:spcBef>
              <a:spcAft>
                <a:spcPts val="1000"/>
              </a:spcAft>
              <a:buFont typeface="Wingdings" panose="05000000000000000000" pitchFamily="2" charset="2"/>
              <a:buChar char="q"/>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171450" marR="0" indent="-171450" algn="just">
              <a:lnSpc>
                <a:spcPct val="150000"/>
              </a:lnSpc>
              <a:spcBef>
                <a:spcPts val="0"/>
              </a:spcBef>
              <a:spcAft>
                <a:spcPts val="1000"/>
              </a:spcAft>
              <a:buFont typeface="Wingdings" panose="05000000000000000000" pitchFamily="2" charset="2"/>
              <a:buChar char="q"/>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171450" marR="0" indent="-171450" algn="just">
              <a:lnSpc>
                <a:spcPct val="150000"/>
              </a:lnSpc>
              <a:spcBef>
                <a:spcPts val="0"/>
              </a:spcBef>
              <a:spcAft>
                <a:spcPts val="1000"/>
              </a:spcAft>
              <a:buFont typeface="Wingdings" panose="05000000000000000000" pitchFamily="2" charset="2"/>
              <a:buChar char="q"/>
            </a:pPr>
            <a:r>
              <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Singleton</a:t>
            </a:r>
          </a:p>
          <a:p>
            <a:pPr marR="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7" name="Picture 6">
            <a:extLst>
              <a:ext uri="{FF2B5EF4-FFF2-40B4-BE49-F238E27FC236}">
                <a16:creationId xmlns:a16="http://schemas.microsoft.com/office/drawing/2014/main" id="{22BDEBF4-3827-4C3D-91C2-87DBEB5DE4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51472"/>
            <a:ext cx="3815080" cy="788035"/>
          </a:xfrm>
          <a:prstGeom prst="rect">
            <a:avLst/>
          </a:prstGeom>
          <a:noFill/>
          <a:ln>
            <a:noFill/>
          </a:ln>
        </p:spPr>
      </p:pic>
      <p:pic>
        <p:nvPicPr>
          <p:cNvPr id="8" name="Picture 7">
            <a:extLst>
              <a:ext uri="{FF2B5EF4-FFF2-40B4-BE49-F238E27FC236}">
                <a16:creationId xmlns:a16="http://schemas.microsoft.com/office/drawing/2014/main" id="{9DC86BF9-A64D-424A-A41C-787A0B340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412636"/>
            <a:ext cx="5731510" cy="2667635"/>
          </a:xfrm>
          <a:prstGeom prst="rect">
            <a:avLst/>
          </a:prstGeom>
          <a:noFill/>
          <a:ln>
            <a:noFill/>
          </a:ln>
        </p:spPr>
      </p:pic>
    </p:spTree>
    <p:extLst>
      <p:ext uri="{BB962C8B-B14F-4D97-AF65-F5344CB8AC3E}">
        <p14:creationId xmlns:p14="http://schemas.microsoft.com/office/powerpoint/2010/main" val="387561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04EA6ECA-A640-4967-A4CD-C028AF13BEF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8. Creational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742F8980-05D8-4173-9877-8881B9AC0D93}"/>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171450" marR="0" indent="-171450" algn="just">
              <a:lnSpc>
                <a:spcPct val="150000"/>
              </a:lnSpc>
              <a:spcBef>
                <a:spcPts val="0"/>
              </a:spcBef>
              <a:spcAft>
                <a:spcPts val="1000"/>
              </a:spcAft>
              <a:buFont typeface="Wingdings" panose="05000000000000000000" pitchFamily="2" charset="2"/>
              <a:buChar char="q"/>
            </a:pPr>
            <a:r>
              <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Prototype</a:t>
            </a:r>
          </a:p>
          <a:p>
            <a:pPr marR="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6" name="Rectangle 5">
            <a:extLst>
              <a:ext uri="{FF2B5EF4-FFF2-40B4-BE49-F238E27FC236}">
                <a16:creationId xmlns:a16="http://schemas.microsoft.com/office/drawing/2014/main" id="{13595839-B330-4C06-82EE-997FEB801EBE}"/>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9" name="Picture 8">
            <a:extLst>
              <a:ext uri="{FF2B5EF4-FFF2-40B4-BE49-F238E27FC236}">
                <a16:creationId xmlns:a16="http://schemas.microsoft.com/office/drawing/2014/main" id="{A5D1C217-90E5-4FB2-B955-C491CF337D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590842"/>
            <a:ext cx="5731510" cy="2865755"/>
          </a:xfrm>
          <a:prstGeom prst="rect">
            <a:avLst/>
          </a:prstGeom>
          <a:noFill/>
          <a:ln>
            <a:noFill/>
          </a:ln>
        </p:spPr>
      </p:pic>
      <p:pic>
        <p:nvPicPr>
          <p:cNvPr id="10" name="Picture 9">
            <a:extLst>
              <a:ext uri="{FF2B5EF4-FFF2-40B4-BE49-F238E27FC236}">
                <a16:creationId xmlns:a16="http://schemas.microsoft.com/office/drawing/2014/main" id="{6C2E3F0A-3960-473A-AB7A-7417DA0E96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3371" y="1484784"/>
            <a:ext cx="3836581" cy="2628568"/>
          </a:xfrm>
          <a:prstGeom prst="rect">
            <a:avLst/>
          </a:prstGeom>
          <a:noFill/>
          <a:ln>
            <a:noFill/>
          </a:ln>
        </p:spPr>
      </p:pic>
    </p:spTree>
    <p:extLst>
      <p:ext uri="{BB962C8B-B14F-4D97-AF65-F5344CB8AC3E}">
        <p14:creationId xmlns:p14="http://schemas.microsoft.com/office/powerpoint/2010/main" val="3296392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9. Structural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indent="457200" algn="just">
              <a:lnSpc>
                <a:spcPct val="150000"/>
              </a:lnSpc>
              <a:spcBef>
                <a:spcPts val="0"/>
              </a:spcBef>
              <a:spcAft>
                <a:spcPts val="1000"/>
              </a:spcAft>
            </a:pPr>
            <a:r>
              <a:rPr lang="en-ID" sz="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Structural design pattern is a blueprint of the way one of a kind objects and classes are mixed collectively to form a bigger structure for reaching multiple goals altogether. The patterns in structural designs show how specific portions of a system can be combined</a:t>
            </a:r>
            <a:r>
              <a:rPr lang="en-ID" sz="12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t> </a:t>
            </a:r>
            <a:r>
              <a:rPr lang="en-ID" sz="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collectively in an extensible and bendy way</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indent="457200" algn="just">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graphicFrame>
        <p:nvGraphicFramePr>
          <p:cNvPr id="7" name="Table 6">
            <a:extLst>
              <a:ext uri="{FF2B5EF4-FFF2-40B4-BE49-F238E27FC236}">
                <a16:creationId xmlns:a16="http://schemas.microsoft.com/office/drawing/2014/main" id="{D9BB2242-FE6A-4A58-BCDA-427B75186BDF}"/>
              </a:ext>
            </a:extLst>
          </p:cNvPr>
          <p:cNvGraphicFramePr>
            <a:graphicFrameLocks noGrp="1"/>
          </p:cNvGraphicFramePr>
          <p:nvPr>
            <p:extLst>
              <p:ext uri="{D42A27DB-BD31-4B8C-83A1-F6EECF244321}">
                <p14:modId xmlns:p14="http://schemas.microsoft.com/office/powerpoint/2010/main" val="1345816092"/>
              </p:ext>
            </p:extLst>
          </p:nvPr>
        </p:nvGraphicFramePr>
        <p:xfrm>
          <a:off x="2617356" y="2101847"/>
          <a:ext cx="5122996" cy="4465000"/>
        </p:xfrm>
        <a:graphic>
          <a:graphicData uri="http://schemas.openxmlformats.org/drawingml/2006/table">
            <a:tbl>
              <a:tblPr firstRow="1" firstCol="1" bandRow="1">
                <a:tableStyleId>{00A15C55-8517-42AA-B614-E9B94910E393}</a:tableStyleId>
              </a:tblPr>
              <a:tblGrid>
                <a:gridCol w="1051672">
                  <a:extLst>
                    <a:ext uri="{9D8B030D-6E8A-4147-A177-3AD203B41FA5}">
                      <a16:colId xmlns:a16="http://schemas.microsoft.com/office/drawing/2014/main" val="830841940"/>
                    </a:ext>
                  </a:extLst>
                </a:gridCol>
                <a:gridCol w="4071324">
                  <a:extLst>
                    <a:ext uri="{9D8B030D-6E8A-4147-A177-3AD203B41FA5}">
                      <a16:colId xmlns:a16="http://schemas.microsoft.com/office/drawing/2014/main" val="363107915"/>
                    </a:ext>
                  </a:extLst>
                </a:gridCol>
              </a:tblGrid>
              <a:tr h="541343">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Adapter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Allows in converting the interface of a class into any other interface depending at the consumer's requirements</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extLst>
                  <a:ext uri="{0D108BD9-81ED-4DB2-BD59-A6C34878D82A}">
                    <a16:rowId xmlns:a16="http://schemas.microsoft.com/office/drawing/2014/main" val="3057993897"/>
                  </a:ext>
                </a:extLst>
              </a:tr>
              <a:tr h="728656">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Bridge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tc>
                  <a:txBody>
                    <a:bodyPr/>
                    <a:lstStyle/>
                    <a:p>
                      <a:pPr marL="0" marR="276225" algn="just">
                        <a:lnSpc>
                          <a:spcPct val="150000"/>
                        </a:lnSpc>
                        <a:spcBef>
                          <a:spcPts val="70"/>
                        </a:spcBef>
                        <a:spcAft>
                          <a:spcPts val="0"/>
                        </a:spcAft>
                      </a:pPr>
                      <a:r>
                        <a:rPr lang="en-ID" sz="1000" dirty="0">
                          <a:effectLst/>
                          <a:latin typeface="Verdana" panose="020B0604030504040204" pitchFamily="34" charset="0"/>
                          <a:ea typeface="Verdana" panose="020B0604030504040204" pitchFamily="34" charset="0"/>
                        </a:rPr>
                        <a:t>To split the implementation element from the abstraction component in order that the abstraction and implementation of a class can range independently</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extLst>
                  <a:ext uri="{0D108BD9-81ED-4DB2-BD59-A6C34878D82A}">
                    <a16:rowId xmlns:a16="http://schemas.microsoft.com/office/drawing/2014/main" val="266366095"/>
                  </a:ext>
                </a:extLst>
              </a:tr>
              <a:tr h="541343">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Composite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tc>
                  <a:txBody>
                    <a:bodyPr/>
                    <a:lstStyle/>
                    <a:p>
                      <a:pPr marL="0" marR="276225" algn="just">
                        <a:lnSpc>
                          <a:spcPct val="150000"/>
                        </a:lnSpc>
                        <a:spcBef>
                          <a:spcPts val="70"/>
                        </a:spcBef>
                        <a:spcAft>
                          <a:spcPts val="0"/>
                        </a:spcAft>
                      </a:pPr>
                      <a:r>
                        <a:rPr lang="en-ID" sz="1000" dirty="0">
                          <a:effectLst/>
                          <a:latin typeface="Verdana" panose="020B0604030504040204" pitchFamily="34" charset="0"/>
                          <a:ea typeface="Verdana" panose="020B0604030504040204" pitchFamily="34" charset="0"/>
                        </a:rPr>
                        <a:t>The client is able to perform objects which may additionally or won't represent its hierarchy</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extLst>
                  <a:ext uri="{0D108BD9-81ED-4DB2-BD59-A6C34878D82A}">
                    <a16:rowId xmlns:a16="http://schemas.microsoft.com/office/drawing/2014/main" val="1767828334"/>
                  </a:ext>
                </a:extLst>
              </a:tr>
              <a:tr h="541343">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Decorator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Can add or remove object functionality without converting the function or external look of the object</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extLst>
                  <a:ext uri="{0D108BD9-81ED-4DB2-BD59-A6C34878D82A}">
                    <a16:rowId xmlns:a16="http://schemas.microsoft.com/office/drawing/2014/main" val="3874226064"/>
                  </a:ext>
                </a:extLst>
              </a:tr>
              <a:tr h="728656">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Façade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Offer a simplified interface to a set of interfaces of a subsystem for hiding its complexity of subsystem from the customer</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extLst>
                  <a:ext uri="{0D108BD9-81ED-4DB2-BD59-A6C34878D82A}">
                    <a16:rowId xmlns:a16="http://schemas.microsoft.com/office/drawing/2014/main" val="1763749877"/>
                  </a:ext>
                </a:extLst>
              </a:tr>
              <a:tr h="728656">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Flyweight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To reuse comparable forms of existing objects with the aid of storing and developing new objects while similar objects are not observed</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extLst>
                  <a:ext uri="{0D108BD9-81ED-4DB2-BD59-A6C34878D82A}">
                    <a16:rowId xmlns:a16="http://schemas.microsoft.com/office/drawing/2014/main" val="3247239864"/>
                  </a:ext>
                </a:extLst>
              </a:tr>
              <a:tr h="541343">
                <a:tc>
                  <a:txBody>
                    <a:bodyPr/>
                    <a:lstStyle/>
                    <a:p>
                      <a:pPr marL="0" marR="276225" algn="just">
                        <a:lnSpc>
                          <a:spcPct val="150000"/>
                        </a:lnSpc>
                        <a:spcBef>
                          <a:spcPts val="70"/>
                        </a:spcBef>
                        <a:spcAft>
                          <a:spcPts val="0"/>
                        </a:spcAft>
                      </a:pPr>
                      <a:r>
                        <a:rPr lang="en-ID" sz="1000">
                          <a:effectLst/>
                          <a:latin typeface="Verdana" panose="020B0604030504040204" pitchFamily="34" charset="0"/>
                          <a:ea typeface="Verdana" panose="020B0604030504040204" pitchFamily="34" charset="0"/>
                        </a:rPr>
                        <a:t>Proxy Pattern</a:t>
                      </a:r>
                      <a:endParaRPr lang="en-US" sz="100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tc>
                  <a:txBody>
                    <a:bodyPr/>
                    <a:lstStyle/>
                    <a:p>
                      <a:pPr marL="0" marR="276225" algn="just">
                        <a:lnSpc>
                          <a:spcPct val="150000"/>
                        </a:lnSpc>
                        <a:spcBef>
                          <a:spcPts val="70"/>
                        </a:spcBef>
                        <a:spcAft>
                          <a:spcPts val="0"/>
                        </a:spcAft>
                      </a:pPr>
                      <a:r>
                        <a:rPr lang="en-ID" sz="1000" dirty="0">
                          <a:effectLst/>
                          <a:latin typeface="Verdana" panose="020B0604030504040204" pitchFamily="34" charset="0"/>
                          <a:ea typeface="Verdana" panose="020B0604030504040204" pitchFamily="34" charset="0"/>
                        </a:rPr>
                        <a:t>Provide a placeholder or a surrogate object to control access to the authentic object</a:t>
                      </a:r>
                      <a:endParaRPr lang="en-US"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46828" marR="46828" marT="0" marB="0"/>
                </a:tc>
                <a:extLst>
                  <a:ext uri="{0D108BD9-81ED-4DB2-BD59-A6C34878D82A}">
                    <a16:rowId xmlns:a16="http://schemas.microsoft.com/office/drawing/2014/main" val="4148289787"/>
                  </a:ext>
                </a:extLst>
              </a:tr>
            </a:tbl>
          </a:graphicData>
        </a:graphic>
      </p:graphicFrame>
    </p:spTree>
    <p:extLst>
      <p:ext uri="{BB962C8B-B14F-4D97-AF65-F5344CB8AC3E}">
        <p14:creationId xmlns:p14="http://schemas.microsoft.com/office/powerpoint/2010/main" val="4247024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9. Structural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marR="0" indent="-285750" algn="just">
              <a:spcBef>
                <a:spcPts val="0"/>
              </a:spcBef>
              <a:spcAft>
                <a:spcPts val="1000"/>
              </a:spcAft>
              <a:buFont typeface="Wingdings" panose="05000000000000000000" pitchFamily="2" charset="2"/>
              <a:buChar char="q"/>
            </a:pPr>
            <a:r>
              <a:rPr lang="en-US" sz="1600" dirty="0">
                <a:solidFill>
                  <a:schemeClr val="tx1"/>
                </a:solidFill>
                <a:effectLst/>
                <a:ea typeface="Calibri" panose="020F0502020204030204" pitchFamily="34" charset="0"/>
                <a:cs typeface="Myanmar Text" panose="020B0502040204020203" pitchFamily="34" charset="0"/>
              </a:rPr>
              <a:t>Adapter Pattern</a:t>
            </a: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r>
              <a:rPr lang="en-US" sz="1600" dirty="0">
                <a:solidFill>
                  <a:schemeClr val="tx1"/>
                </a:solidFill>
                <a:effectLst/>
                <a:ea typeface="Calibri" panose="020F0502020204030204" pitchFamily="34" charset="0"/>
                <a:cs typeface="Myanmar Text" panose="020B0502040204020203" pitchFamily="34" charset="0"/>
              </a:rPr>
              <a:t>Façade Pattern</a:t>
            </a:r>
          </a:p>
          <a:p>
            <a:pPr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8" name="Picture 7">
            <a:extLst>
              <a:ext uri="{FF2B5EF4-FFF2-40B4-BE49-F238E27FC236}">
                <a16:creationId xmlns:a16="http://schemas.microsoft.com/office/drawing/2014/main" id="{56460F80-BA73-4F71-9EB3-7D77EA40FC4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58436" y="3816619"/>
            <a:ext cx="5731510" cy="2880995"/>
          </a:xfrm>
          <a:prstGeom prst="rect">
            <a:avLst/>
          </a:prstGeom>
          <a:noFill/>
          <a:ln>
            <a:noFill/>
          </a:ln>
        </p:spPr>
      </p:pic>
      <p:pic>
        <p:nvPicPr>
          <p:cNvPr id="9" name="Picture 8">
            <a:extLst>
              <a:ext uri="{FF2B5EF4-FFF2-40B4-BE49-F238E27FC236}">
                <a16:creationId xmlns:a16="http://schemas.microsoft.com/office/drawing/2014/main" id="{69406E41-F3E2-4026-ABC6-2F4DB8B7B9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224419"/>
            <a:ext cx="4680520" cy="2664296"/>
          </a:xfrm>
          <a:prstGeom prst="rect">
            <a:avLst/>
          </a:prstGeom>
          <a:noFill/>
          <a:ln>
            <a:noFill/>
          </a:ln>
        </p:spPr>
      </p:pic>
    </p:spTree>
    <p:extLst>
      <p:ext uri="{BB962C8B-B14F-4D97-AF65-F5344CB8AC3E}">
        <p14:creationId xmlns:p14="http://schemas.microsoft.com/office/powerpoint/2010/main" val="1316856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Behavioral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79387" y="117055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indent="457200" algn="just">
              <a:lnSpc>
                <a:spcPct val="150000"/>
              </a:lnSpc>
              <a:spcBef>
                <a:spcPts val="0"/>
              </a:spcBef>
              <a:spcAft>
                <a:spcPts val="1000"/>
              </a:spcAft>
            </a:pPr>
            <a:r>
              <a:rPr lang="en-ID" sz="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Behavioral</a:t>
            </a:r>
            <a:r>
              <a:rPr lang="en-ID" sz="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design patterns are involved with the interaction and duty of objects. In those design patterns, the interplay between the objects ought to be in this sort of manner that they are able to easily communicate to every different and still need to be loosely coupled. This means the implementation and the client ought to be loosely coupled so as to keep away from hard coding and dependencies.</a:t>
            </a:r>
          </a:p>
          <a:p>
            <a:pPr marL="0" marR="0">
              <a:lnSpc>
                <a:spcPct val="107000"/>
              </a:lnSpc>
              <a:spcBef>
                <a:spcPts val="0"/>
              </a:spcBef>
              <a:spcAft>
                <a:spcPts val="800"/>
              </a:spcAft>
            </a:pPr>
            <a:r>
              <a:rPr lang="en-ID" sz="12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There are 12 types of </a:t>
            </a:r>
            <a:r>
              <a:rPr lang="en-ID" sz="1200" b="1" dirty="0" err="1">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behavioral</a:t>
            </a:r>
            <a:r>
              <a:rPr lang="en-ID" sz="12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design patterns:</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Chain of Responsibility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Command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Interpreter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Iterator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Mediator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Memento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Observer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State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Strategy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Template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ts val="1875"/>
              </a:lnSpc>
              <a:spcBef>
                <a:spcPts val="300"/>
              </a:spcBef>
              <a:spcAft>
                <a:spcPts val="800"/>
              </a:spcAft>
              <a:buFont typeface="Symbol" panose="05050102010706020507" pitchFamily="18" charset="2"/>
              <a:buChar char=""/>
            </a:pPr>
            <a:r>
              <a:rPr lang="en-ID" sz="1200" dirty="0">
                <a:solidFill>
                  <a:schemeClr val="tx1"/>
                </a:solidFill>
                <a:effectLst/>
                <a:latin typeface="Verdana" panose="020B0604030504040204" pitchFamily="34" charset="0"/>
                <a:ea typeface="Verdana" panose="020B0604030504040204" pitchFamily="34" charset="0"/>
                <a:cs typeface="Segoe UI" panose="020B0502040204020203" pitchFamily="34" charset="0"/>
              </a:rPr>
              <a:t>Visitor Pattern</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r>
              <a:rPr lang="en-ID" sz="1800" dirty="0">
                <a:effectLst/>
                <a:latin typeface="Verdana" panose="020B0604030504040204" pitchFamily="34" charset="0"/>
                <a:ea typeface="Calibri" panose="020F0502020204030204" pitchFamily="34" charset="0"/>
                <a:cs typeface="Segoe UI" panose="020B0502040204020203" pitchFamily="34" charset="0"/>
              </a:rPr>
              <a:t>Null Object</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algn="just">
              <a:lnSpc>
                <a:spcPct val="150000"/>
              </a:lnSpc>
              <a:spcBef>
                <a:spcPts val="0"/>
              </a:spcBef>
              <a:spcAft>
                <a:spcPts val="800"/>
              </a:spcAft>
            </a:pPr>
            <a:endParaRPr lang="en-GB"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algn="just">
              <a:lnSpc>
                <a:spcPct val="150000"/>
              </a:lnSpc>
              <a:spcBef>
                <a:spcPts val="0"/>
              </a:spcBef>
              <a:spcAft>
                <a:spcPts val="800"/>
              </a:spcAft>
            </a:pPr>
            <a:endParaRPr lang="en-GB"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indent="457200" algn="just">
              <a:lnSpc>
                <a:spcPct val="150000"/>
              </a:lnSpc>
              <a:spcBef>
                <a:spcPts val="0"/>
              </a:spcBef>
              <a:spcAft>
                <a:spcPts val="1000"/>
              </a:spcAft>
            </a:pPr>
            <a:endParaRPr lang="en-GB"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0" marR="0" indent="457200" algn="just">
              <a:lnSpc>
                <a:spcPct val="150000"/>
              </a:lnSpc>
              <a:spcBef>
                <a:spcPts val="0"/>
              </a:spcBef>
              <a:spcAft>
                <a:spcPts val="1000"/>
              </a:spcAft>
            </a:pPr>
            <a:endParaRPr lang="en-US" sz="12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994075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Behavioral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marR="0" indent="-285750" algn="just">
              <a:spcBef>
                <a:spcPts val="0"/>
              </a:spcBef>
              <a:spcAft>
                <a:spcPts val="1000"/>
              </a:spcAft>
              <a:buFont typeface="Wingdings" panose="05000000000000000000" pitchFamily="2" charset="2"/>
              <a:buChar char="q"/>
            </a:pPr>
            <a:r>
              <a:rPr lang="en-US" sz="1600" dirty="0">
                <a:solidFill>
                  <a:schemeClr val="tx1"/>
                </a:solidFill>
                <a:effectLst/>
                <a:ea typeface="Calibri" panose="020F0502020204030204" pitchFamily="34" charset="0"/>
                <a:cs typeface="Myanmar Text" panose="020B0502040204020203" pitchFamily="34" charset="0"/>
              </a:rPr>
              <a:t>Iterator Pattern</a:t>
            </a: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B921571C-BEA6-4F1B-A754-AE77809322D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05999" y="1320474"/>
            <a:ext cx="5061997" cy="2409648"/>
          </a:xfrm>
          <a:prstGeom prst="rect">
            <a:avLst/>
          </a:prstGeom>
          <a:noFill/>
          <a:ln>
            <a:noFill/>
          </a:ln>
        </p:spPr>
      </p:pic>
      <p:pic>
        <p:nvPicPr>
          <p:cNvPr id="8" name="Picture 7">
            <a:extLst>
              <a:ext uri="{FF2B5EF4-FFF2-40B4-BE49-F238E27FC236}">
                <a16:creationId xmlns:a16="http://schemas.microsoft.com/office/drawing/2014/main" id="{17777AA6-AA84-4FA8-B0D2-0C0D06DD96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7985" y="3383660"/>
            <a:ext cx="4218296" cy="3099920"/>
          </a:xfrm>
          <a:prstGeom prst="rect">
            <a:avLst/>
          </a:prstGeom>
          <a:noFill/>
          <a:ln>
            <a:noFill/>
          </a:ln>
        </p:spPr>
      </p:pic>
    </p:spTree>
    <p:extLst>
      <p:ext uri="{BB962C8B-B14F-4D97-AF65-F5344CB8AC3E}">
        <p14:creationId xmlns:p14="http://schemas.microsoft.com/office/powerpoint/2010/main" val="314416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72BDFF-2872-45D1-8765-5E104D99E30B}"/>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5" name="TextBox 4">
            <a:extLst>
              <a:ext uri="{FF2B5EF4-FFF2-40B4-BE49-F238E27FC236}">
                <a16:creationId xmlns:a16="http://schemas.microsoft.com/office/drawing/2014/main" id="{4EBE9AE2-2145-44A5-BF8D-B6002D18A0F3}"/>
              </a:ext>
            </a:extLst>
          </p:cNvPr>
          <p:cNvSpPr txBox="1">
            <a:spLocks noChangeArrowheads="1"/>
          </p:cNvSpPr>
          <p:nvPr/>
        </p:nvSpPr>
        <p:spPr bwMode="auto">
          <a:xfrm>
            <a:off x="4356100" y="1339850"/>
            <a:ext cx="1714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SG" altLang="en-US" u="sng">
                <a:latin typeface="Times New Roman" panose="02020603050405020304" pitchFamily="18" charset="0"/>
                <a:cs typeface="Times New Roman" panose="02020603050405020304" pitchFamily="18" charset="0"/>
              </a:rPr>
              <a:t>Microsoft Word </a:t>
            </a:r>
            <a:endParaRPr lang="en-US" altLang="en-US" u="sng"/>
          </a:p>
        </p:txBody>
      </p:sp>
      <p:sp>
        <p:nvSpPr>
          <p:cNvPr id="6" name="TextBox 5">
            <a:extLst>
              <a:ext uri="{FF2B5EF4-FFF2-40B4-BE49-F238E27FC236}">
                <a16:creationId xmlns:a16="http://schemas.microsoft.com/office/drawing/2014/main" id="{CCA8381F-E63B-40C8-8D90-AE6A7E3C4000}"/>
              </a:ext>
            </a:extLst>
          </p:cNvPr>
          <p:cNvSpPr txBox="1">
            <a:spLocks noChangeArrowheads="1"/>
          </p:cNvSpPr>
          <p:nvPr/>
        </p:nvSpPr>
        <p:spPr bwMode="auto">
          <a:xfrm>
            <a:off x="1235075" y="3341688"/>
            <a:ext cx="2287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SG" altLang="en-US" u="sng">
                <a:latin typeface="Times New Roman" panose="02020603050405020304" pitchFamily="18" charset="0"/>
                <a:cs typeface="Times New Roman" panose="02020603050405020304" pitchFamily="18" charset="0"/>
              </a:rPr>
              <a:t>Microsoft PowerPoint </a:t>
            </a:r>
            <a:endParaRPr lang="en-US" altLang="en-US" u="sng"/>
          </a:p>
        </p:txBody>
      </p:sp>
      <p:pic>
        <p:nvPicPr>
          <p:cNvPr id="9" name="Picture 4">
            <a:extLst>
              <a:ext uri="{FF2B5EF4-FFF2-40B4-BE49-F238E27FC236}">
                <a16:creationId xmlns:a16="http://schemas.microsoft.com/office/drawing/2014/main" id="{7EA0B543-B29B-4A2B-81D8-D7D916892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74" r="19289"/>
          <a:stretch>
            <a:fillRect/>
          </a:stretch>
        </p:blipFill>
        <p:spPr bwMode="auto">
          <a:xfrm>
            <a:off x="3630613" y="1220788"/>
            <a:ext cx="703262"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4F36E3B-E267-4066-B098-14974D18A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3128963"/>
            <a:ext cx="876300"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
            <a:extLst>
              <a:ext uri="{FF2B5EF4-FFF2-40B4-BE49-F238E27FC236}">
                <a16:creationId xmlns:a16="http://schemas.microsoft.com/office/drawing/2014/main" id="{7363FACC-B0FE-434D-9C3C-D2F73D466155}"/>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List of software used</a:t>
            </a:r>
            <a:endParaRPr lang="en-US" altLang="en-US" sz="2800" dirty="0">
              <a:solidFill>
                <a:schemeClr val="bg1"/>
              </a:solidFill>
              <a:cs typeface="Arial" panose="020B0604020202020204" pitchFamily="34" charset="0"/>
            </a:endParaRPr>
          </a:p>
        </p:txBody>
      </p:sp>
      <p:pic>
        <p:nvPicPr>
          <p:cNvPr id="13" name="Picture 12">
            <a:extLst>
              <a:ext uri="{FF2B5EF4-FFF2-40B4-BE49-F238E27FC236}">
                <a16:creationId xmlns:a16="http://schemas.microsoft.com/office/drawing/2014/main" id="{F78EB88D-7A6C-40FE-AC08-1C036C936DCF}"/>
              </a:ext>
            </a:extLst>
          </p:cNvPr>
          <p:cNvPicPr>
            <a:picLocks noChangeAspect="1"/>
          </p:cNvPicPr>
          <p:nvPr/>
        </p:nvPicPr>
        <p:blipFill rotWithShape="1">
          <a:blip r:embed="rId4"/>
          <a:srcRect b="6605"/>
          <a:stretch/>
        </p:blipFill>
        <p:spPr>
          <a:xfrm>
            <a:off x="107950" y="4010695"/>
            <a:ext cx="5071071" cy="2664073"/>
          </a:xfrm>
          <a:prstGeom prst="rect">
            <a:avLst/>
          </a:prstGeom>
          <a:ln>
            <a:solidFill>
              <a:schemeClr val="bg1">
                <a:lumMod val="50000"/>
              </a:schemeClr>
            </a:solidFill>
          </a:ln>
        </p:spPr>
      </p:pic>
      <p:pic>
        <p:nvPicPr>
          <p:cNvPr id="15" name="Picture 14">
            <a:extLst>
              <a:ext uri="{FF2B5EF4-FFF2-40B4-BE49-F238E27FC236}">
                <a16:creationId xmlns:a16="http://schemas.microsoft.com/office/drawing/2014/main" id="{4DC08ED6-D24B-4A6E-854A-D0E4A1DFBA17}"/>
              </a:ext>
            </a:extLst>
          </p:cNvPr>
          <p:cNvPicPr>
            <a:picLocks noChangeAspect="1"/>
          </p:cNvPicPr>
          <p:nvPr/>
        </p:nvPicPr>
        <p:blipFill rotWithShape="1">
          <a:blip r:embed="rId5"/>
          <a:srcRect b="5201"/>
          <a:stretch/>
        </p:blipFill>
        <p:spPr>
          <a:xfrm>
            <a:off x="3630613" y="1775495"/>
            <a:ext cx="5334000" cy="2844337"/>
          </a:xfrm>
          <a:prstGeom prst="rect">
            <a:avLst/>
          </a:prstGeom>
          <a:ln>
            <a:solidFill>
              <a:schemeClr val="bg1">
                <a:lumMod val="50000"/>
              </a:schemeClr>
            </a:solidFill>
          </a:ln>
        </p:spPr>
      </p:pic>
    </p:spTree>
    <p:extLst>
      <p:ext uri="{BB962C8B-B14F-4D97-AF65-F5344CB8AC3E}">
        <p14:creationId xmlns:p14="http://schemas.microsoft.com/office/powerpoint/2010/main" val="2904688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869030D-D119-4DC3-80CD-950C7387B326}"/>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Behavioral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26C767AF-9CE3-4115-8199-312A8D448420}"/>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R="0" algn="just">
              <a:spcBef>
                <a:spcPts val="0"/>
              </a:spcBef>
              <a:spcAft>
                <a:spcPts val="1000"/>
              </a:spcAft>
            </a:pPr>
            <a:r>
              <a:rPr lang="en-US" sz="1600" dirty="0">
                <a:solidFill>
                  <a:schemeClr val="tx1"/>
                </a:solidFill>
                <a:ea typeface="Calibri" panose="020F0502020204030204" pitchFamily="34" charset="0"/>
                <a:cs typeface="Myanmar Text" panose="020B0502040204020203" pitchFamily="34" charset="0"/>
              </a:rPr>
              <a:t>Observer Pattern</a:t>
            </a:r>
          </a:p>
          <a:p>
            <a:pPr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6" name="Rectangle 5">
            <a:extLst>
              <a:ext uri="{FF2B5EF4-FFF2-40B4-BE49-F238E27FC236}">
                <a16:creationId xmlns:a16="http://schemas.microsoft.com/office/drawing/2014/main" id="{E32DCE1E-7670-42DC-B0A5-FBB7666336C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8" name="Picture 7">
            <a:extLst>
              <a:ext uri="{FF2B5EF4-FFF2-40B4-BE49-F238E27FC236}">
                <a16:creationId xmlns:a16="http://schemas.microsoft.com/office/drawing/2014/main" id="{F6C0CDFC-40CF-4F80-A3C3-BCF1683534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47731" y="1307384"/>
            <a:ext cx="5371470" cy="2643432"/>
          </a:xfrm>
          <a:prstGeom prst="rect">
            <a:avLst/>
          </a:prstGeom>
          <a:noFill/>
          <a:ln>
            <a:solidFill>
              <a:schemeClr val="accent1"/>
            </a:solidFill>
          </a:ln>
        </p:spPr>
      </p:pic>
      <p:pic>
        <p:nvPicPr>
          <p:cNvPr id="9" name="Picture 8">
            <a:extLst>
              <a:ext uri="{FF2B5EF4-FFF2-40B4-BE49-F238E27FC236}">
                <a16:creationId xmlns:a16="http://schemas.microsoft.com/office/drawing/2014/main" id="{BAF66792-8114-4C24-9DA3-3EFF0BF2C2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7950" y="3429000"/>
            <a:ext cx="4635922" cy="3292646"/>
          </a:xfrm>
          <a:prstGeom prst="rect">
            <a:avLst/>
          </a:prstGeom>
          <a:noFill/>
          <a:ln>
            <a:noFill/>
          </a:ln>
        </p:spPr>
      </p:pic>
    </p:spTree>
    <p:extLst>
      <p:ext uri="{BB962C8B-B14F-4D97-AF65-F5344CB8AC3E}">
        <p14:creationId xmlns:p14="http://schemas.microsoft.com/office/powerpoint/2010/main" val="3116739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2FCA30-E531-4BF5-8D2D-2A3CFB82DF3F}"/>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sz="1600" dirty="0">
              <a:solidFill>
                <a:schemeClr val="tx1"/>
              </a:solidFill>
              <a:effectLst/>
              <a:ea typeface="Calibri" panose="020F0502020204030204" pitchFamily="34" charset="0"/>
              <a:cs typeface="Myanmar Text" panose="020B0502040204020203" pitchFamily="34" charset="0"/>
            </a:endParaRPr>
          </a:p>
          <a:p>
            <a:pPr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6" name="Rectangle 5">
            <a:extLst>
              <a:ext uri="{FF2B5EF4-FFF2-40B4-BE49-F238E27FC236}">
                <a16:creationId xmlns:a16="http://schemas.microsoft.com/office/drawing/2014/main" id="{0D5EEEBE-D87C-4C3E-8659-18AAD4412856}"/>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9" name="TextBox 2">
            <a:extLst>
              <a:ext uri="{FF2B5EF4-FFF2-40B4-BE49-F238E27FC236}">
                <a16:creationId xmlns:a16="http://schemas.microsoft.com/office/drawing/2014/main" id="{F54D1B81-CF77-480E-BC35-98488047D0D8}"/>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11. Milestone Feedback &amp; Action taken</a:t>
            </a:r>
          </a:p>
        </p:txBody>
      </p:sp>
      <p:graphicFrame>
        <p:nvGraphicFramePr>
          <p:cNvPr id="11" name="Table 10">
            <a:extLst>
              <a:ext uri="{FF2B5EF4-FFF2-40B4-BE49-F238E27FC236}">
                <a16:creationId xmlns:a16="http://schemas.microsoft.com/office/drawing/2014/main" id="{1CD4FD92-34C3-492F-A23C-982E845C72FC}"/>
              </a:ext>
            </a:extLst>
          </p:cNvPr>
          <p:cNvGraphicFramePr>
            <a:graphicFrameLocks noGrp="1"/>
          </p:cNvGraphicFramePr>
          <p:nvPr>
            <p:extLst>
              <p:ext uri="{D42A27DB-BD31-4B8C-83A1-F6EECF244321}">
                <p14:modId xmlns:p14="http://schemas.microsoft.com/office/powerpoint/2010/main" val="2689847622"/>
              </p:ext>
            </p:extLst>
          </p:nvPr>
        </p:nvGraphicFramePr>
        <p:xfrm>
          <a:off x="179388" y="1196975"/>
          <a:ext cx="8785225" cy="5400672"/>
        </p:xfrm>
        <a:graphic>
          <a:graphicData uri="http://schemas.openxmlformats.org/drawingml/2006/table">
            <a:tbl>
              <a:tblPr firstRow="1" bandRow="1">
                <a:tableStyleId>{00A15C55-8517-42AA-B614-E9B94910E393}</a:tableStyleId>
              </a:tblPr>
              <a:tblGrid>
                <a:gridCol w="1296180">
                  <a:extLst>
                    <a:ext uri="{9D8B030D-6E8A-4147-A177-3AD203B41FA5}">
                      <a16:colId xmlns:a16="http://schemas.microsoft.com/office/drawing/2014/main" val="20000"/>
                    </a:ext>
                  </a:extLst>
                </a:gridCol>
                <a:gridCol w="4176583">
                  <a:extLst>
                    <a:ext uri="{9D8B030D-6E8A-4147-A177-3AD203B41FA5}">
                      <a16:colId xmlns:a16="http://schemas.microsoft.com/office/drawing/2014/main" val="20001"/>
                    </a:ext>
                  </a:extLst>
                </a:gridCol>
                <a:gridCol w="3312462">
                  <a:extLst>
                    <a:ext uri="{9D8B030D-6E8A-4147-A177-3AD203B41FA5}">
                      <a16:colId xmlns:a16="http://schemas.microsoft.com/office/drawing/2014/main" val="20002"/>
                    </a:ext>
                  </a:extLst>
                </a:gridCol>
              </a:tblGrid>
              <a:tr h="876113">
                <a:tc>
                  <a:txBody>
                    <a:bodyPr/>
                    <a:lstStyle/>
                    <a:p>
                      <a:pPr algn="ctr" fontAlgn="ctr"/>
                      <a:r>
                        <a:rPr lang="en-SG" sz="1800" u="none" strike="noStrike" dirty="0">
                          <a:effectLst/>
                        </a:rPr>
                        <a:t>Project</a:t>
                      </a:r>
                      <a:r>
                        <a:rPr lang="en-SG" sz="1800" u="none" strike="noStrike" baseline="0" dirty="0">
                          <a:effectLst/>
                        </a:rPr>
                        <a:t> Milestone ID </a:t>
                      </a:r>
                      <a:endParaRPr lang="en-SG"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dirty="0">
                          <a:effectLst/>
                        </a:rPr>
                        <a:t>Milestone Feedback received from</a:t>
                      </a:r>
                      <a:r>
                        <a:rPr lang="en-SG" sz="1800" u="none" strike="noStrike" baseline="0" dirty="0">
                          <a:effectLst/>
                        </a:rPr>
                        <a:t> Tutor / Learning Facilitator</a:t>
                      </a:r>
                      <a:endParaRPr lang="en-SG"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dirty="0">
                          <a:solidFill>
                            <a:schemeClr val="bg1"/>
                          </a:solidFill>
                          <a:effectLst/>
                        </a:rPr>
                        <a:t>Action Taken</a:t>
                      </a:r>
                    </a:p>
                    <a:p>
                      <a:pPr algn="ctr" fontAlgn="ctr"/>
                      <a:r>
                        <a:rPr lang="en-SG" sz="1800" b="1" u="none" strike="noStrike" dirty="0">
                          <a:solidFill>
                            <a:schemeClr val="bg1"/>
                          </a:solidFill>
                          <a:effectLst/>
                        </a:rPr>
                        <a:t>(Yes / No)</a:t>
                      </a:r>
                      <a:endParaRPr lang="en-SG" sz="18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0"/>
                  </a:ext>
                </a:extLst>
              </a:tr>
              <a:tr h="348043">
                <a:tc rowSpan="4">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Change Tomcat Bundle Version</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b="0" u="none" strike="noStrike" dirty="0">
                          <a:solidFill>
                            <a:srgbClr val="000000"/>
                          </a:solidFill>
                          <a:effectLst/>
                        </a:rPr>
                        <a:t>Yes</a:t>
                      </a: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US" sz="1800" b="0" i="0" u="none" strike="noStrike" dirty="0">
                          <a:solidFill>
                            <a:srgbClr val="000000"/>
                          </a:solidFill>
                          <a:effectLst/>
                          <a:latin typeface="Calibri" panose="020F0502020204030204" pitchFamily="34" charset="0"/>
                        </a:rPr>
                        <a:t>Add more details  for home Page</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b="0" u="none" strike="noStrike" dirty="0">
                          <a:solidFill>
                            <a:srgbClr val="000000"/>
                          </a:solidFill>
                          <a:effectLst/>
                        </a:rPr>
                        <a:t>Yes</a:t>
                      </a: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48043">
                <a:tc rowSpan="4">
                  <a:txBody>
                    <a:bodyPr/>
                    <a:lstStyle/>
                    <a:p>
                      <a:pPr algn="ctr" fontAlgn="ctr"/>
                      <a:r>
                        <a:rPr lang="en-SG" sz="1800" u="none" strike="noStrike" dirty="0">
                          <a:effectLst/>
                        </a:rPr>
                        <a:t>2</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r>
                        <a:rPr lang="en-US" sz="1800" u="none" strike="noStrike" dirty="0">
                          <a:effectLst/>
                        </a:rPr>
                        <a:t>Connect Database</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b="0" u="none" strike="noStrike" dirty="0">
                          <a:solidFill>
                            <a:srgbClr val="000000"/>
                          </a:solidFill>
                          <a:effectLst/>
                        </a:rPr>
                        <a:t>Yes</a:t>
                      </a: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5"/>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6"/>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b="0" u="none" strike="noStrike" dirty="0">
                          <a:solidFill>
                            <a:srgbClr val="000000"/>
                          </a:solidFill>
                          <a:effectLst/>
                        </a:rPr>
                        <a:t>Yes</a:t>
                      </a: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7"/>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8"/>
                  </a:ext>
                </a:extLst>
              </a:tr>
              <a:tr h="348043">
                <a:tc rowSpan="5">
                  <a:txBody>
                    <a:bodyPr/>
                    <a:lstStyle/>
                    <a:p>
                      <a:pPr algn="ctr" fontAlgn="ctr"/>
                      <a:r>
                        <a:rPr lang="en-SG" sz="1800" u="none" strike="noStrike" dirty="0">
                          <a:effectLst/>
                        </a:rPr>
                        <a:t>3</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9"/>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0"/>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1"/>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2"/>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014218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List of software used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SG" dirty="0">
                <a:solidFill>
                  <a:schemeClr val="tx1"/>
                </a:solidFill>
              </a:rPr>
              <a:t>                 Creately.com</a:t>
            </a: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4" name="Picture 3">
            <a:extLst>
              <a:ext uri="{FF2B5EF4-FFF2-40B4-BE49-F238E27FC236}">
                <a16:creationId xmlns:a16="http://schemas.microsoft.com/office/drawing/2014/main" id="{4A95DCE7-07AF-4767-AFFF-6F2C036E4703}"/>
              </a:ext>
            </a:extLst>
          </p:cNvPr>
          <p:cNvPicPr/>
          <p:nvPr/>
        </p:nvPicPr>
        <p:blipFill rotWithShape="1">
          <a:blip r:embed="rId2" cstate="print">
            <a:extLst>
              <a:ext uri="{28A0092B-C50C-407E-A947-70E740481C1C}">
                <a14:useLocalDpi xmlns:a14="http://schemas.microsoft.com/office/drawing/2010/main" val="0"/>
              </a:ext>
            </a:extLst>
          </a:blip>
          <a:srcRect t="11768" r="521" b="4641"/>
          <a:stretch/>
        </p:blipFill>
        <p:spPr bwMode="auto">
          <a:xfrm>
            <a:off x="330424" y="1844824"/>
            <a:ext cx="5700395" cy="2693670"/>
          </a:xfrm>
          <a:prstGeom prst="rect">
            <a:avLst/>
          </a:prstGeom>
          <a:ln>
            <a:solidFill>
              <a:schemeClr val="bg1">
                <a:lumMod val="50000"/>
              </a:schemeClr>
            </a:solid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253A8C2F-011D-4ACD-B9A0-4AA7C70B15D2}"/>
              </a:ext>
            </a:extLst>
          </p:cNvPr>
          <p:cNvPicPr>
            <a:picLocks noChangeAspect="1"/>
          </p:cNvPicPr>
          <p:nvPr/>
        </p:nvPicPr>
        <p:blipFill>
          <a:blip r:embed="rId3"/>
          <a:stretch>
            <a:fillRect/>
          </a:stretch>
        </p:blipFill>
        <p:spPr>
          <a:xfrm>
            <a:off x="179387" y="1224781"/>
            <a:ext cx="842729" cy="464481"/>
          </a:xfrm>
          <a:prstGeom prst="rect">
            <a:avLst/>
          </a:prstGeom>
        </p:spPr>
      </p:pic>
    </p:spTree>
    <p:extLst>
      <p:ext uri="{BB962C8B-B14F-4D97-AF65-F5344CB8AC3E}">
        <p14:creationId xmlns:p14="http://schemas.microsoft.com/office/powerpoint/2010/main" val="2464574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18770" marR="0" algn="just">
              <a:lnSpc>
                <a:spcPct val="150000"/>
              </a:lnSpc>
              <a:spcBef>
                <a:spcPts val="0"/>
              </a:spcBef>
              <a:spcAft>
                <a:spcPts val="0"/>
              </a:spcAft>
              <a:tabLst>
                <a:tab pos="90170" algn="l"/>
              </a:tabLst>
            </a:pPr>
            <a:r>
              <a:rPr lang="en-ID"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OOP is a programming paradigm that relies on the concept of classes and objects and Object-oriented programming (OOP) is a computer programming model that puts together a programming plan around data, or objects, instead of capabilities and rationale. An object can be characterized as a data field that has interesting attributes and behaviour.</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318770" marR="0" algn="just">
              <a:lnSpc>
                <a:spcPct val="150000"/>
              </a:lnSpc>
              <a:spcBef>
                <a:spcPts val="0"/>
              </a:spcBef>
              <a:spcAft>
                <a:spcPts val="0"/>
              </a:spcAft>
              <a:tabLst>
                <a:tab pos="90170" algn="l"/>
              </a:tabLst>
            </a:pPr>
            <a:r>
              <a:rPr lang="en-ID"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OOP focuses on developers' desired items to manipulate instead of the rationale expected to manipulate them. This way to deal with writing computer programs is appropriate for programs that are enormous, complex, and effectively refreshed or kept up with. This incorporates programs for manufacturing and design, as well as mobile applications; for instance, OOP can be utilized for manufacturing system simulation software.</a:t>
            </a:r>
          </a:p>
          <a:p>
            <a:pPr marL="318770" marR="0" algn="just">
              <a:lnSpc>
                <a:spcPct val="150000"/>
              </a:lnSpc>
              <a:spcBef>
                <a:spcPts val="0"/>
              </a:spcBef>
              <a:spcAft>
                <a:spcPts val="0"/>
              </a:spcAft>
              <a:tabLst>
                <a:tab pos="90170" algn="l"/>
              </a:tabLst>
            </a:pPr>
            <a:r>
              <a:rPr lang="en-ID" sz="1200" b="1" dirty="0">
                <a:solidFill>
                  <a:schemeClr val="tx1"/>
                </a:solidFill>
                <a:latin typeface="Verdana" panose="020B0604030504040204" pitchFamily="34" charset="0"/>
                <a:ea typeface="Verdana" panose="020B0604030504040204" pitchFamily="34" charset="0"/>
                <a:cs typeface="Times New Roman" panose="02020603050405020304" pitchFamily="18" charset="0"/>
              </a:rPr>
              <a:t>Main Structure</a:t>
            </a:r>
            <a:endParaRPr lang="en-US" sz="12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marL="800100" lvl="1" indent="-342900" algn="just">
              <a:buFont typeface="Wingdings" panose="05000000000000000000" pitchFamily="2" charset="2"/>
              <a:buChar char="q"/>
              <a:defRPr/>
            </a:pPr>
            <a:r>
              <a:rPr lang="en-US" sz="1200" b="1" dirty="0">
                <a:solidFill>
                  <a:schemeClr val="tx1"/>
                </a:solidFill>
                <a:latin typeface="Verdana" panose="020B0604030504040204" pitchFamily="34" charset="0"/>
                <a:ea typeface="Verdana" panose="020B0604030504040204" pitchFamily="34" charset="0"/>
              </a:rPr>
              <a:t>Classes</a:t>
            </a:r>
            <a:r>
              <a:rPr lang="en-US" sz="1200" dirty="0">
                <a:solidFill>
                  <a:schemeClr val="tx1"/>
                </a:solidFill>
                <a:latin typeface="Verdana" panose="020B0604030504040204" pitchFamily="34" charset="0"/>
                <a:ea typeface="Verdana" panose="020B0604030504040204" pitchFamily="34" charset="0"/>
              </a:rPr>
              <a:t> are responsible for collecting procedures/functions and variables in one place. Class is a blueprint of an object or template for creating objects. Class represented object that will be created. So naming Class should be appropriate for the object.</a:t>
            </a:r>
          </a:p>
          <a:p>
            <a:pPr marL="800100" lvl="1" indent="-342900" algn="just">
              <a:buFont typeface="Wingdings" panose="05000000000000000000" pitchFamily="2" charset="2"/>
              <a:buChar char="q"/>
              <a:defRPr/>
            </a:pPr>
            <a:r>
              <a:rPr lang="en-US" sz="1200" b="1" dirty="0">
                <a:solidFill>
                  <a:schemeClr val="tx1"/>
                </a:solidFill>
                <a:latin typeface="Verdana" panose="020B0604030504040204" pitchFamily="34" charset="0"/>
                <a:ea typeface="Verdana" panose="020B0604030504040204" pitchFamily="34" charset="0"/>
              </a:rPr>
              <a:t>Objects</a:t>
            </a:r>
            <a:r>
              <a:rPr lang="en-US" sz="1200" dirty="0">
                <a:solidFill>
                  <a:schemeClr val="tx1"/>
                </a:solidFill>
                <a:latin typeface="Verdana" panose="020B0604030504040204" pitchFamily="34" charset="0"/>
                <a:ea typeface="Verdana" panose="020B0604030504040204" pitchFamily="34" charset="0"/>
              </a:rPr>
              <a:t> are instances of a class created with specifically defined data. Objects can correspond to real-world objects or abstract entity. When a class is defined initially, the description is the only object that is defined.</a:t>
            </a:r>
          </a:p>
          <a:p>
            <a:pPr marL="800100" lvl="1" indent="-342900" algn="just">
              <a:buFont typeface="Wingdings" panose="05000000000000000000" pitchFamily="2" charset="2"/>
              <a:buChar char="q"/>
              <a:defRPr/>
            </a:pPr>
            <a:r>
              <a:rPr lang="en-US" sz="1200" b="1" dirty="0">
                <a:solidFill>
                  <a:schemeClr val="tx1"/>
                </a:solidFill>
                <a:latin typeface="Verdana" panose="020B0604030504040204" pitchFamily="34" charset="0"/>
                <a:ea typeface="Verdana" panose="020B0604030504040204" pitchFamily="34" charset="0"/>
              </a:rPr>
              <a:t>Attributes</a:t>
            </a:r>
            <a:r>
              <a:rPr lang="en-US" sz="1200" dirty="0">
                <a:solidFill>
                  <a:schemeClr val="tx1"/>
                </a:solidFill>
                <a:latin typeface="Verdana" panose="020B0604030504040204" pitchFamily="34" charset="0"/>
                <a:ea typeface="Verdana" panose="020B0604030504040204" pitchFamily="34" charset="0"/>
              </a:rPr>
              <a:t> are part of a class that is still closely related to that class. Attributes can also be referred to as properties or properties of a class.</a:t>
            </a:r>
          </a:p>
          <a:p>
            <a:pPr marL="800100" lvl="1" indent="-342900" algn="just">
              <a:buFont typeface="Wingdings" panose="05000000000000000000" pitchFamily="2" charset="2"/>
              <a:buChar char="q"/>
              <a:defRPr/>
            </a:pPr>
            <a:r>
              <a:rPr lang="en-US" sz="1200" b="1" dirty="0">
                <a:solidFill>
                  <a:schemeClr val="tx1"/>
                </a:solidFill>
                <a:latin typeface="Verdana" panose="020B0604030504040204" pitchFamily="34" charset="0"/>
                <a:ea typeface="Verdana" panose="020B0604030504040204" pitchFamily="34" charset="0"/>
              </a:rPr>
              <a:t>Method</a:t>
            </a:r>
            <a:r>
              <a:rPr lang="en-US" sz="1200" dirty="0">
                <a:solidFill>
                  <a:schemeClr val="tx1"/>
                </a:solidFill>
                <a:latin typeface="Verdana" panose="020B0604030504040204" pitchFamily="34" charset="0"/>
                <a:ea typeface="Verdana" panose="020B0604030504040204" pitchFamily="34" charset="0"/>
              </a:rPr>
              <a:t> role describes how an attribute act. The role in question is in the form of behavior that can be described by a method. Additionally, the subroutines contained in an object are called instance methods. Programmers use methods for reusability or keeping functionality encapsulated inside one object at a time.</a:t>
            </a:r>
          </a:p>
          <a:p>
            <a:pPr lvl="1">
              <a:defRPr/>
            </a:pPr>
            <a:endParaRPr lang="en-SG" sz="12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2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2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2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2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2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2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859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sz="1400" b="1" dirty="0">
                <a:solidFill>
                  <a:schemeClr val="tx1"/>
                </a:solidFill>
                <a:latin typeface="Verdana" panose="020B0604030504040204" pitchFamily="34" charset="0"/>
                <a:ea typeface="Verdana" panose="020B0604030504040204" pitchFamily="34" charset="0"/>
              </a:rPr>
              <a:t>Characteristics of Object Oriented Programming Paradigm</a:t>
            </a:r>
          </a:p>
          <a:p>
            <a:pPr>
              <a:defRPr/>
            </a:pPr>
            <a:r>
              <a:rPr lang="en-ID" sz="1400" b="1" dirty="0">
                <a:solidFill>
                  <a:schemeClr val="tx1"/>
                </a:solidFill>
                <a:effectLst/>
                <a:latin typeface="Verdana" panose="020B0604030504040204" pitchFamily="34" charset="0"/>
                <a:ea typeface="Verdana" panose="020B0604030504040204" pitchFamily="34" charset="0"/>
                <a:cs typeface="Arial" panose="020B0604020202020204" pitchFamily="34" charset="0"/>
              </a:rPr>
              <a:t>      </a:t>
            </a:r>
          </a:p>
          <a:p>
            <a:pPr>
              <a:defRPr/>
            </a:pPr>
            <a:r>
              <a:rPr lang="en-ID" sz="1400" b="1" u="sng" dirty="0">
                <a:solidFill>
                  <a:schemeClr val="tx1"/>
                </a:solidFill>
                <a:effectLst/>
                <a:latin typeface="Verdana" panose="020B0604030504040204" pitchFamily="34" charset="0"/>
                <a:ea typeface="Verdana" panose="020B0604030504040204" pitchFamily="34" charset="0"/>
                <a:cs typeface="Arial" panose="020B0604020202020204" pitchFamily="34" charset="0"/>
              </a:rPr>
              <a:t>1. Encapsulation</a:t>
            </a:r>
            <a:endParaRPr lang="en-US" sz="1400" u="sng"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a:defRPr/>
            </a:pPr>
            <a:endParaRPr lang="en-US" sz="1400" b="1" dirty="0">
              <a:solidFill>
                <a:schemeClr val="tx1"/>
              </a:solidFill>
              <a:latin typeface="Verdana" panose="020B0604030504040204" pitchFamily="34" charset="0"/>
              <a:ea typeface="Verdana" panose="020B0604030504040204" pitchFamily="34" charset="0"/>
            </a:endParaRPr>
          </a:p>
          <a:p>
            <a:pPr algn="just">
              <a:lnSpc>
                <a:spcPct val="150000"/>
              </a:lnSpc>
              <a:defRPr/>
            </a:pPr>
            <a:r>
              <a:rPr lang="en-US" sz="1200" dirty="0">
                <a:solidFill>
                  <a:schemeClr val="tx1"/>
                </a:solidFill>
                <a:latin typeface="Verdana" panose="020B0604030504040204" pitchFamily="34" charset="0"/>
                <a:ea typeface="Verdana" panose="020B0604030504040204" pitchFamily="34" charset="0"/>
              </a:rPr>
              <a:t>(</a:t>
            </a:r>
            <a:r>
              <a:rPr lang="en-ID" sz="12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Binding code and data together in a single unit)</a:t>
            </a:r>
            <a:endParaRPr lang="en-US" sz="1200" dirty="0">
              <a:solidFill>
                <a:schemeClr val="tx1"/>
              </a:solidFill>
              <a:latin typeface="Verdana" panose="020B0604030504040204" pitchFamily="34" charset="0"/>
              <a:ea typeface="Verdana" panose="020B0604030504040204" pitchFamily="34" charset="0"/>
            </a:endParaRPr>
          </a:p>
          <a:p>
            <a:pPr algn="just">
              <a:lnSpc>
                <a:spcPct val="150000"/>
              </a:lnSpc>
              <a:defRPr/>
            </a:pPr>
            <a:r>
              <a:rPr lang="en-SG" sz="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Encapsulation is defined as the wrapping up of data under a single unit. It is the mechanism that binds together code and the data it manipulates. Another way to think about encapsulation is, that it is a protective shield that prevents the data from being accessed by the code outside this shield.</a:t>
            </a:r>
            <a:endParaRPr lang="en-US" sz="1200" dirty="0">
              <a:solidFill>
                <a:schemeClr val="tx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9" name="Picture 8">
            <a:extLst>
              <a:ext uri="{FF2B5EF4-FFF2-40B4-BE49-F238E27FC236}">
                <a16:creationId xmlns:a16="http://schemas.microsoft.com/office/drawing/2014/main" id="{AE9C5569-34A4-46CC-BBD2-E38F806658B0}"/>
              </a:ext>
            </a:extLst>
          </p:cNvPr>
          <p:cNvPicPr/>
          <p:nvPr/>
        </p:nvPicPr>
        <p:blipFill rotWithShape="1">
          <a:blip r:embed="rId2">
            <a:extLst>
              <a:ext uri="{28A0092B-C50C-407E-A947-70E740481C1C}">
                <a14:useLocalDpi xmlns:a14="http://schemas.microsoft.com/office/drawing/2010/main" val="0"/>
              </a:ext>
            </a:extLst>
          </a:blip>
          <a:srcRect t="1" b="2573"/>
          <a:stretch/>
        </p:blipFill>
        <p:spPr bwMode="auto">
          <a:xfrm>
            <a:off x="2627784" y="3970819"/>
            <a:ext cx="4834890" cy="2217420"/>
          </a:xfrm>
          <a:prstGeom prst="rect">
            <a:avLst/>
          </a:prstGeom>
          <a:noFill/>
          <a:ln>
            <a:solidFill>
              <a:schemeClr val="bg1">
                <a:lumMod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16589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4" name="Rectangle 3">
            <a:extLst>
              <a:ext uri="{FF2B5EF4-FFF2-40B4-BE49-F238E27FC236}">
                <a16:creationId xmlns:a16="http://schemas.microsoft.com/office/drawing/2014/main" id="{84029026-D165-414B-AE13-9C2F07EDFD8B}"/>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sz="1400" b="1" dirty="0">
                <a:solidFill>
                  <a:schemeClr val="tx1"/>
                </a:solidFill>
                <a:latin typeface="Verdana" panose="020B0604030504040204" pitchFamily="34" charset="0"/>
                <a:ea typeface="Verdana" panose="020B0604030504040204" pitchFamily="34" charset="0"/>
              </a:rPr>
              <a:t>Characteristics of Object Oriented Programming Paradigm</a:t>
            </a:r>
          </a:p>
          <a:p>
            <a:pPr>
              <a:defRPr/>
            </a:pPr>
            <a:endParaRPr lang="en-ID" sz="1400" b="1" dirty="0">
              <a:solidFill>
                <a:schemeClr val="tx1"/>
              </a:solidFill>
              <a:latin typeface="Verdana" panose="020B0604030504040204" pitchFamily="34" charset="0"/>
              <a:ea typeface="Verdana" panose="020B0604030504040204" pitchFamily="34" charset="0"/>
              <a:cs typeface="Arial" panose="020B0604020202020204" pitchFamily="34" charset="0"/>
            </a:endParaRPr>
          </a:p>
          <a:p>
            <a:pPr>
              <a:defRPr/>
            </a:pPr>
            <a:r>
              <a:rPr lang="en-ID" sz="1400" b="1" u="sng" dirty="0">
                <a:solidFill>
                  <a:schemeClr val="tx1"/>
                </a:solidFill>
                <a:effectLst/>
                <a:latin typeface="Verdana" panose="020B0604030504040204" pitchFamily="34" charset="0"/>
                <a:ea typeface="Arial" panose="020B0604020202020204" pitchFamily="34" charset="0"/>
                <a:cs typeface="Arial" panose="020B0604020202020204" pitchFamily="34" charset="0"/>
              </a:rPr>
              <a:t>2. Polymorphism</a:t>
            </a:r>
            <a:endParaRPr lang="en-US" sz="140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defRPr/>
            </a:pPr>
            <a:endParaRPr lang="en-US" sz="1200" b="1" dirty="0">
              <a:solidFill>
                <a:schemeClr val="tx1"/>
              </a:solidFill>
              <a:latin typeface="Verdana" panose="020B0604030504040204" pitchFamily="34" charset="0"/>
              <a:ea typeface="Verdana" panose="020B0604030504040204" pitchFamily="34" charset="0"/>
            </a:endParaRPr>
          </a:p>
          <a:p>
            <a:pPr>
              <a:defRPr/>
            </a:pPr>
            <a:r>
              <a:rPr lang="en-US" sz="1200" b="1" dirty="0">
                <a:solidFill>
                  <a:schemeClr val="tx1"/>
                </a:solidFill>
                <a:latin typeface="Verdana" panose="020B0604030504040204" pitchFamily="34" charset="0"/>
                <a:ea typeface="Verdana" panose="020B0604030504040204" pitchFamily="34" charset="0"/>
              </a:rPr>
              <a:t>(</a:t>
            </a:r>
            <a:r>
              <a:rPr lang="en-ID" sz="12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One task is performed differently)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defRPr/>
            </a:pPr>
            <a:r>
              <a:rPr lang="en-SG" sz="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Polymorphism is the ability of an object to take on many forms. The most common use of polymorphism in OOP occurs when a parent class reference is used to refer to a child class object.</a:t>
            </a:r>
            <a:endParaRPr lang="en-US" sz="1200" dirty="0">
              <a:solidFill>
                <a:schemeClr val="tx1"/>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1A5132E8-A813-498B-B768-5AAA37B5B9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3172" y="2852936"/>
            <a:ext cx="4737656" cy="3693719"/>
          </a:xfrm>
          <a:prstGeom prst="rect">
            <a:avLst/>
          </a:prstGeom>
          <a:noFill/>
          <a:ln>
            <a:solidFill>
              <a:schemeClr val="bg1">
                <a:lumMod val="50000"/>
              </a:schemeClr>
            </a:solidFill>
          </a:ln>
        </p:spPr>
      </p:pic>
    </p:spTree>
    <p:extLst>
      <p:ext uri="{BB962C8B-B14F-4D97-AF65-F5344CB8AC3E}">
        <p14:creationId xmlns:p14="http://schemas.microsoft.com/office/powerpoint/2010/main" val="309834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8" name="Rectangle 7">
            <a:extLst>
              <a:ext uri="{FF2B5EF4-FFF2-40B4-BE49-F238E27FC236}">
                <a16:creationId xmlns:a16="http://schemas.microsoft.com/office/drawing/2014/main" id="{FE927651-04A8-4809-9ADD-35DA22851510}"/>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sz="1400" b="1" dirty="0">
                <a:solidFill>
                  <a:schemeClr val="tx1"/>
                </a:solidFill>
                <a:latin typeface="Verdana" panose="020B0604030504040204" pitchFamily="34" charset="0"/>
                <a:ea typeface="Verdana" panose="020B0604030504040204" pitchFamily="34" charset="0"/>
              </a:rPr>
              <a:t>Characteristics of Object Oriented Programming Paradigm</a:t>
            </a:r>
          </a:p>
          <a:p>
            <a:pPr>
              <a:defRPr/>
            </a:pPr>
            <a:endPar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endParaRPr>
          </a:p>
          <a:p>
            <a:pPr>
              <a:defRPr/>
            </a:pPr>
            <a:r>
              <a:rPr lang="en-ID" sz="1200" b="1" u="sng" dirty="0">
                <a:solidFill>
                  <a:schemeClr val="tx1"/>
                </a:solidFill>
                <a:latin typeface="Verdana" panose="020B0604030504040204" pitchFamily="34" charset="0"/>
                <a:ea typeface="Verdana" panose="020B0604030504040204" pitchFamily="34" charset="0"/>
                <a:cs typeface="Arial" panose="020B0604020202020204" pitchFamily="34" charset="0"/>
              </a:rPr>
              <a:t>3</a:t>
            </a:r>
            <a:r>
              <a:rPr lang="en-ID" sz="1200" b="1" u="sng" dirty="0">
                <a:solidFill>
                  <a:schemeClr val="tx1"/>
                </a:solidFill>
                <a:effectLst/>
                <a:latin typeface="Verdana" panose="020B0604030504040204" pitchFamily="34" charset="0"/>
                <a:ea typeface="Verdana" panose="020B0604030504040204" pitchFamily="34" charset="0"/>
                <a:cs typeface="Arial" panose="020B0604020202020204" pitchFamily="34" charset="0"/>
              </a:rPr>
              <a:t>. Constructors/ Destructors</a:t>
            </a:r>
            <a:endParaRPr lang="en-US" sz="1200" u="sng"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a:defRPr/>
            </a:pPr>
            <a:endParaRPr lang="en-US" sz="1200" b="1" dirty="0">
              <a:solidFill>
                <a:schemeClr val="tx1"/>
              </a:solidFill>
              <a:latin typeface="Verdana" panose="020B0604030504040204" pitchFamily="34" charset="0"/>
              <a:ea typeface="Verdana" panose="020B0604030504040204" pitchFamily="34" charset="0"/>
            </a:endParaRPr>
          </a:p>
          <a:p>
            <a:pPr marL="0" marR="0" algn="just">
              <a:lnSpc>
                <a:spcPct val="150000"/>
              </a:lnSpc>
              <a:spcBef>
                <a:spcPts val="0"/>
              </a:spcBef>
              <a:spcAft>
                <a:spcPts val="800"/>
              </a:spcAft>
            </a:pPr>
            <a:r>
              <a:rPr lang="en-SG" sz="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Constructors in Java is a terminology been used to construct something in our programs. A constructor in Java is a special method that is used to initialize objects. The constructor is called when an object of a class is created. It can be used to set initial values for object attributes. </a:t>
            </a:r>
          </a:p>
          <a:p>
            <a:pPr marL="0" marR="0" algn="just">
              <a:lnSpc>
                <a:spcPct val="150000"/>
              </a:lnSpc>
              <a:spcBef>
                <a:spcPts val="0"/>
              </a:spcBef>
              <a:spcAft>
                <a:spcPts val="800"/>
              </a:spcAft>
            </a:pPr>
            <a:r>
              <a:rPr lang="en-ID" sz="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The destructor is something opposite to the constructor. The constructor is utilized to instate objects while the destructor is utilized to delete or destroy the item that delivers the asset involved by the object</a:t>
            </a:r>
            <a:endParaRPr lang="en-US" sz="1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D840F488-6B02-4808-BE4E-A67541DA9F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70526" y="4192217"/>
            <a:ext cx="5731510" cy="2148840"/>
          </a:xfrm>
          <a:prstGeom prst="rect">
            <a:avLst/>
          </a:prstGeom>
          <a:noFill/>
          <a:ln>
            <a:solidFill>
              <a:schemeClr val="bg1">
                <a:lumMod val="50000"/>
              </a:schemeClr>
            </a:solidFill>
          </a:ln>
        </p:spPr>
      </p:pic>
    </p:spTree>
    <p:extLst>
      <p:ext uri="{BB962C8B-B14F-4D97-AF65-F5344CB8AC3E}">
        <p14:creationId xmlns:p14="http://schemas.microsoft.com/office/powerpoint/2010/main" val="31409196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fb2fad2-2bec-4404-ace4-eb291a679560" xsi:nil="true"/>
    <lcf76f155ced4ddcb4097134ff3c332f xmlns="cb49ea42-c776-4921-925a-6f2d18d3f7cb">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88647A0A518049BF4ABFF3F6413FD5" ma:contentTypeVersion="11" ma:contentTypeDescription="Create a new document." ma:contentTypeScope="" ma:versionID="fc9aad498a84da8caa12175c86474230">
  <xsd:schema xmlns:xsd="http://www.w3.org/2001/XMLSchema" xmlns:xs="http://www.w3.org/2001/XMLSchema" xmlns:p="http://schemas.microsoft.com/office/2006/metadata/properties" xmlns:ns2="cb49ea42-c776-4921-925a-6f2d18d3f7cb" xmlns:ns3="7fb2fad2-2bec-4404-ace4-eb291a679560" targetNamespace="http://schemas.microsoft.com/office/2006/metadata/properties" ma:root="true" ma:fieldsID="ec9b53d574ec38522432e6bd3e0dd0bb" ns2:_="" ns3:_="">
    <xsd:import namespace="cb49ea42-c776-4921-925a-6f2d18d3f7cb"/>
    <xsd:import namespace="7fb2fad2-2bec-4404-ace4-eb291a67956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49ea42-c776-4921-925a-6f2d18d3f7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0bf0ac1-f138-411d-9df9-4081be4fdb8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b2fad2-2bec-4404-ace4-eb291a67956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42a1239-6e5d-4b86-a148-387fd8a67a23}" ma:internalName="TaxCatchAll" ma:showField="CatchAllData" ma:web="7fb2fad2-2bec-4404-ace4-eb291a6795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239491-D4B3-4D5C-A4E7-98B47D1991C4}">
  <ds:schemaRefs>
    <ds:schemaRef ds:uri="http://schemas.microsoft.com/sharepoint/v3/contenttype/forms"/>
  </ds:schemaRefs>
</ds:datastoreItem>
</file>

<file path=customXml/itemProps2.xml><?xml version="1.0" encoding="utf-8"?>
<ds:datastoreItem xmlns:ds="http://schemas.openxmlformats.org/officeDocument/2006/customXml" ds:itemID="{EAF3EE97-662C-45BD-AEBD-57BE7DC9224B}">
  <ds:schemaRefs>
    <ds:schemaRef ds:uri="http://purl.org/dc/elements/1.1/"/>
    <ds:schemaRef ds:uri="http://purl.org/dc/dcmitype/"/>
    <ds:schemaRef ds:uri="http://schemas.microsoft.com/office/2006/documentManagement/types"/>
    <ds:schemaRef ds:uri="http://www.w3.org/XML/1998/namespace"/>
    <ds:schemaRef ds:uri="http://schemas.microsoft.com/office/infopath/2007/PartnerControls"/>
    <ds:schemaRef ds:uri="http://purl.org/dc/terms/"/>
    <ds:schemaRef ds:uri="http://schemas.openxmlformats.org/package/2006/metadata/core-properties"/>
    <ds:schemaRef ds:uri="http://schemas.microsoft.com/office/2006/metadata/properties"/>
    <ds:schemaRef ds:uri="4653679c-027a-42da-84e0-ee3db271a3d7"/>
    <ds:schemaRef ds:uri="4c0b7963-821a-4ef3-8656-26f44fbc441f"/>
    <ds:schemaRef ds:uri="7fb2fad2-2bec-4404-ace4-eb291a679560"/>
    <ds:schemaRef ds:uri="cb49ea42-c776-4921-925a-6f2d18d3f7cb"/>
  </ds:schemaRefs>
</ds:datastoreItem>
</file>

<file path=customXml/itemProps3.xml><?xml version="1.0" encoding="utf-8"?>
<ds:datastoreItem xmlns:ds="http://schemas.openxmlformats.org/officeDocument/2006/customXml" ds:itemID="{73BDBA74-FABF-4E2C-B9DA-0916F61C35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49ea42-c776-4921-925a-6f2d18d3f7cb"/>
    <ds:schemaRef ds:uri="7fb2fad2-2bec-4404-ace4-eb291a6795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46360</TotalTime>
  <Words>2692</Words>
  <Application>Microsoft Office PowerPoint</Application>
  <PresentationFormat>On-screen Show (4:3)</PresentationFormat>
  <Paragraphs>351</Paragraphs>
  <Slides>41</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Arial</vt:lpstr>
      <vt:lpstr>Calibri</vt:lpstr>
      <vt:lpstr>Calibri (Body)</vt:lpstr>
      <vt:lpstr>Courier New</vt:lpstr>
      <vt:lpstr>Nunito Sans</vt:lpstr>
      <vt:lpstr>Open Sans</vt:lpstr>
      <vt:lpstr>Symbol</vt:lpstr>
      <vt:lpstr>Times New Roman</vt:lpstr>
      <vt:lpstr>Verdana</vt:lpstr>
      <vt:lpstr>Wingdings</vt:lpstr>
      <vt:lpstr>Office Theme</vt:lpstr>
      <vt:lpstr>1_Office Theme</vt:lpstr>
      <vt:lpstr>2_Office Theme</vt:lpstr>
      <vt:lpstr>Advanced Programming</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chathushi dilhari</cp:lastModifiedBy>
  <cp:revision>1749</cp:revision>
  <cp:lastPrinted>2015-07-27T02:04:21Z</cp:lastPrinted>
  <dcterms:created xsi:type="dcterms:W3CDTF">2012-01-26T10:45:43Z</dcterms:created>
  <dcterms:modified xsi:type="dcterms:W3CDTF">2022-12-24T04:38:11Z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0x0101008C88647A0A518049BF4ABFF3F6413FD5</vt:lpwstr>
  </property>
  <property fmtid="{D5CDD505-2E9C-101B-9397-08002B2CF9AE}" pid="3" name="NXPowerLiteLastOptimized">
    <vt:lpwstr>1356391</vt:lpwstr>
  </property>
  <property fmtid="{D5CDD505-2E9C-101B-9397-08002B2CF9AE}" pid="4" name="NXPowerLiteSettings">
    <vt:lpwstr>C7000400038000</vt:lpwstr>
  </property>
  <property fmtid="{D5CDD505-2E9C-101B-9397-08002B2CF9AE}" pid="5" name="NXPowerLiteVersion">
    <vt:lpwstr>S9.0.1</vt:lpwstr>
  </property>
  <property fmtid="{D5CDD505-2E9C-101B-9397-08002B2CF9AE}" pid="6" name="MediaServiceImageTags">
    <vt:lpwstr/>
  </property>
</Properties>
</file>